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5.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heme/theme6.xml" ContentType="application/vnd.openxmlformats-officedocument.theme+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6" r:id="rId3"/>
    <p:sldMasterId id="2147483688" r:id="rId4"/>
    <p:sldMasterId id="2147483704" r:id="rId5"/>
  </p:sldMasterIdLst>
  <p:notesMasterIdLst>
    <p:notesMasterId r:id="rId73"/>
  </p:notesMasterIdLst>
  <p:sldIdLst>
    <p:sldId id="484" r:id="rId6"/>
    <p:sldId id="485" r:id="rId7"/>
    <p:sldId id="483" r:id="rId8"/>
    <p:sldId id="520" r:id="rId9"/>
    <p:sldId id="549" r:id="rId10"/>
    <p:sldId id="550" r:id="rId11"/>
    <p:sldId id="551" r:id="rId12"/>
    <p:sldId id="552" r:id="rId13"/>
    <p:sldId id="553" r:id="rId14"/>
    <p:sldId id="543" r:id="rId15"/>
    <p:sldId id="544" r:id="rId16"/>
    <p:sldId id="545" r:id="rId17"/>
    <p:sldId id="546" r:id="rId18"/>
    <p:sldId id="557" r:id="rId19"/>
    <p:sldId id="558" r:id="rId20"/>
    <p:sldId id="559" r:id="rId21"/>
    <p:sldId id="560" r:id="rId22"/>
    <p:sldId id="561" r:id="rId23"/>
    <p:sldId id="562" r:id="rId24"/>
    <p:sldId id="563" r:id="rId25"/>
    <p:sldId id="564" r:id="rId26"/>
    <p:sldId id="565" r:id="rId27"/>
    <p:sldId id="566" r:id="rId28"/>
    <p:sldId id="567" r:id="rId29"/>
    <p:sldId id="568" r:id="rId30"/>
    <p:sldId id="569" r:id="rId31"/>
    <p:sldId id="570" r:id="rId32"/>
    <p:sldId id="571" r:id="rId33"/>
    <p:sldId id="572" r:id="rId34"/>
    <p:sldId id="573" r:id="rId35"/>
    <p:sldId id="574" r:id="rId36"/>
    <p:sldId id="575" r:id="rId37"/>
    <p:sldId id="576" r:id="rId38"/>
    <p:sldId id="577" r:id="rId39"/>
    <p:sldId id="578" r:id="rId40"/>
    <p:sldId id="579" r:id="rId41"/>
    <p:sldId id="580" r:id="rId42"/>
    <p:sldId id="581" r:id="rId43"/>
    <p:sldId id="582" r:id="rId44"/>
    <p:sldId id="583" r:id="rId45"/>
    <p:sldId id="584" r:id="rId46"/>
    <p:sldId id="585" r:id="rId47"/>
    <p:sldId id="586" r:id="rId48"/>
    <p:sldId id="587" r:id="rId49"/>
    <p:sldId id="588" r:id="rId50"/>
    <p:sldId id="589" r:id="rId51"/>
    <p:sldId id="590" r:id="rId52"/>
    <p:sldId id="591" r:id="rId53"/>
    <p:sldId id="592" r:id="rId54"/>
    <p:sldId id="593" r:id="rId55"/>
    <p:sldId id="594" r:id="rId56"/>
    <p:sldId id="595" r:id="rId57"/>
    <p:sldId id="596" r:id="rId58"/>
    <p:sldId id="597" r:id="rId59"/>
    <p:sldId id="598" r:id="rId60"/>
    <p:sldId id="599" r:id="rId61"/>
    <p:sldId id="600" r:id="rId62"/>
    <p:sldId id="601" r:id="rId63"/>
    <p:sldId id="602" r:id="rId64"/>
    <p:sldId id="603" r:id="rId65"/>
    <p:sldId id="604" r:id="rId66"/>
    <p:sldId id="605" r:id="rId67"/>
    <p:sldId id="606" r:id="rId68"/>
    <p:sldId id="607" r:id="rId69"/>
    <p:sldId id="608" r:id="rId70"/>
    <p:sldId id="609" r:id="rId71"/>
    <p:sldId id="497" r:id="rId72"/>
  </p:sldIdLst>
  <p:sldSz cx="12192000" cy="6858000"/>
  <p:notesSz cx="6858000" cy="9144000"/>
  <p:custDataLst>
    <p:tags r:id="rId74"/>
  </p:custDataLst>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9">
          <p15:clr>
            <a:srgbClr val="A4A3A4"/>
          </p15:clr>
        </p15:guide>
        <p15:guide id="2" pos="3840">
          <p15:clr>
            <a:srgbClr val="A4A3A4"/>
          </p15:clr>
        </p15:guide>
      </p15:sldGuideLst>
    </p:ext>
    <p:ext uri="{505F2C04-C923-438B-8C0F-E0CD2BADF298}">
      <wppc:fontMiss xmlns="" xmlns:wppc="http://www.wps.cn/officeDocument/PresentationCustomData" type="true"/>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003300"/>
    <a:srgbClr val="800080"/>
    <a:srgbClr val="660066"/>
    <a:srgbClr val="0033CC"/>
    <a:srgbClr val="990000"/>
    <a:srgbClr val="66FF66"/>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890" autoAdjust="0"/>
  </p:normalViewPr>
  <p:slideViewPr>
    <p:cSldViewPr showGuides="1">
      <p:cViewPr varScale="1">
        <p:scale>
          <a:sx n="65" d="100"/>
          <a:sy n="65" d="100"/>
        </p:scale>
        <p:origin x="912" y="-168"/>
      </p:cViewPr>
      <p:guideLst>
        <p:guide orient="horz" pos="2169"/>
        <p:guide pos="3840"/>
      </p:guideLst>
    </p:cSldViewPr>
  </p:slideViewPr>
  <p:notesTextViewPr>
    <p:cViewPr>
      <p:scale>
        <a:sx n="100" d="100"/>
        <a:sy n="100" d="100"/>
      </p:scale>
      <p:origin x="0" y="0"/>
    </p:cViewPr>
  </p:notesTextViewPr>
  <p:sorterViewPr>
    <p:cViewPr>
      <p:scale>
        <a:sx n="100" d="100"/>
        <a:sy n="100" d="100"/>
      </p:scale>
      <p:origin x="0" y="-381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tags" Target="tags/tag1.xml"/><Relationship Id="rId79"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notesMaster" Target="notesMasters/notesMaster1.xml"/><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29" Type="http://schemas.openxmlformats.org/officeDocument/2006/relationships/slide" Target="slides/slide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buFont typeface="Arial" panose="020B0604020202020204" pitchFamily="34" charset="0"/>
              <a:buNone/>
              <a:defRPr sz="1200" smtClean="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099"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buFont typeface="Arial" panose="020B0604020202020204" pitchFamily="34" charset="0"/>
              <a:buNone/>
              <a:defRPr sz="1200" smtClean="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220" name="Rectangle 4"/>
          <p:cNvSpPr>
            <a:spLocks noGrp="1" noRot="1" noChangeAspect="1"/>
          </p:cNvSpPr>
          <p:nvPr>
            <p:ph type="sldImg" idx="2"/>
          </p:nvPr>
        </p:nvSpPr>
        <p:spPr>
          <a:xfrm>
            <a:off x="381000" y="685800"/>
            <a:ext cx="6096000" cy="3429000"/>
          </a:xfrm>
          <a:prstGeom prst="rect">
            <a:avLst/>
          </a:prstGeom>
          <a:noFill/>
          <a:ln w="9525">
            <a:noFill/>
          </a:ln>
        </p:spPr>
      </p:sp>
      <p:sp>
        <p:nvSpPr>
          <p:cNvPr id="4101" name="Rectangle 5"/>
          <p:cNvSpPr>
            <a:spLocks noGrp="1" noRot="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第五级</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buFont typeface="Arial" panose="020B0604020202020204" pitchFamily="34" charset="0"/>
              <a:buNone/>
              <a:defRPr sz="1200" smtClean="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buFont typeface="Arial" panose="020B0604020202020204" pitchFamily="34" charset="0"/>
              <a:buNone/>
              <a:defRPr sz="1200" smtClean="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0249CFA-C427-4C77-960D-70A82ADC9BFA}" type="slidenum">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p:sp>
      <p:sp>
        <p:nvSpPr>
          <p:cNvPr id="11267" name="备注占位符 2"/>
          <p:cNvSpPr>
            <a:spLocks noGrp="1"/>
          </p:cNvSpPr>
          <p:nvPr>
            <p:ph type="body" idx="1"/>
          </p:nvPr>
        </p:nvSpPr>
        <p:spPr/>
        <p:txBody>
          <a:bodyPr wrap="square" lIns="91440" tIns="45720" rIns="91440" bIns="45720" anchor="ctr"/>
          <a:lstStyle/>
          <a:p>
            <a:pPr lvl="0" eaLnBrk="1" hangingPunct="1"/>
            <a:endParaRPr lang="zh-CN" altLang="en-US" dirty="0"/>
          </a:p>
        </p:txBody>
      </p:sp>
      <p:sp>
        <p:nvSpPr>
          <p:cNvPr id="11268"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t>3</a:t>
            </a:fld>
            <a:endParaRPr lang="zh-CN" altLang="en-US" sz="12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导入后可按以下格式直接调用函数：</a:t>
            </a:r>
          </a:p>
          <a:p>
            <a:r>
              <a:rPr lang="zh-CN" altLang="en-US" dirty="0" smtClean="0"/>
              <a:t>格式</a:t>
            </a:r>
            <a:r>
              <a:rPr lang="en-US" altLang="zh-CN" dirty="0" smtClean="0"/>
              <a:t>1</a:t>
            </a:r>
            <a:r>
              <a:rPr lang="zh-CN" altLang="en-US" dirty="0" smtClean="0"/>
              <a:t>：函数名</a:t>
            </a:r>
            <a:r>
              <a:rPr lang="en-US" altLang="zh-CN" dirty="0" smtClean="0"/>
              <a:t>(</a:t>
            </a:r>
            <a:r>
              <a:rPr lang="zh-CN" altLang="en-US" dirty="0" smtClean="0"/>
              <a:t>参数</a:t>
            </a:r>
            <a:r>
              <a:rPr lang="en-US" altLang="zh-CN" dirty="0" smtClean="0"/>
              <a:t>)</a:t>
            </a:r>
          </a:p>
          <a:p>
            <a:r>
              <a:rPr lang="zh-CN" altLang="en-US" dirty="0" smtClean="0"/>
              <a:t>格式</a:t>
            </a:r>
            <a:r>
              <a:rPr lang="en-US" altLang="zh-CN" dirty="0" smtClean="0"/>
              <a:t>2</a:t>
            </a:r>
            <a:r>
              <a:rPr lang="zh-CN" altLang="en-US" dirty="0" smtClean="0"/>
              <a:t>：别名</a:t>
            </a:r>
            <a:r>
              <a:rPr lang="en-US" altLang="zh-CN" dirty="0" smtClean="0"/>
              <a:t>(</a:t>
            </a:r>
            <a:r>
              <a:rPr lang="zh-CN" altLang="en-US" dirty="0" smtClean="0"/>
              <a:t>参数</a:t>
            </a:r>
            <a:r>
              <a:rPr lang="en-US" altLang="zh-CN" dirty="0" smtClean="0"/>
              <a:t>)</a:t>
            </a:r>
          </a:p>
          <a:p>
            <a:endParaRPr lang="zh-CN" altLang="en-US" dirty="0"/>
          </a:p>
        </p:txBody>
      </p:sp>
    </p:spTree>
    <p:extLst>
      <p:ext uri="{BB962C8B-B14F-4D97-AF65-F5344CB8AC3E}">
        <p14:creationId xmlns:p14="http://schemas.microsoft.com/office/powerpoint/2010/main" val="840670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导入后可按以下格式直接调用函数：</a:t>
            </a:r>
          </a:p>
          <a:p>
            <a:r>
              <a:rPr lang="zh-CN" altLang="en-US" dirty="0" smtClean="0"/>
              <a:t>格式</a:t>
            </a:r>
            <a:r>
              <a:rPr lang="en-US" altLang="zh-CN" dirty="0" smtClean="0"/>
              <a:t>1</a:t>
            </a:r>
            <a:r>
              <a:rPr lang="zh-CN" altLang="en-US" dirty="0" smtClean="0"/>
              <a:t>：函数名</a:t>
            </a:r>
            <a:r>
              <a:rPr lang="en-US" altLang="zh-CN" dirty="0" smtClean="0"/>
              <a:t>(</a:t>
            </a:r>
            <a:r>
              <a:rPr lang="zh-CN" altLang="en-US" dirty="0" smtClean="0"/>
              <a:t>参数</a:t>
            </a:r>
            <a:r>
              <a:rPr lang="en-US" altLang="zh-CN" dirty="0" smtClean="0"/>
              <a:t>)</a:t>
            </a:r>
          </a:p>
          <a:p>
            <a:r>
              <a:rPr lang="zh-CN" altLang="en-US" dirty="0" smtClean="0"/>
              <a:t>格式</a:t>
            </a:r>
            <a:r>
              <a:rPr lang="en-US" altLang="zh-CN" dirty="0" smtClean="0"/>
              <a:t>2</a:t>
            </a:r>
            <a:r>
              <a:rPr lang="zh-CN" altLang="en-US" dirty="0" smtClean="0"/>
              <a:t>：别名</a:t>
            </a:r>
            <a:r>
              <a:rPr lang="en-US" altLang="zh-CN" dirty="0" smtClean="0"/>
              <a:t>(</a:t>
            </a:r>
            <a:r>
              <a:rPr lang="zh-CN" altLang="en-US" dirty="0" smtClean="0"/>
              <a:t>参数</a:t>
            </a:r>
            <a:r>
              <a:rPr lang="en-US" altLang="zh-CN" dirty="0" smtClean="0"/>
              <a:t>)</a:t>
            </a:r>
          </a:p>
          <a:p>
            <a:endParaRPr lang="zh-CN" altLang="en-US" dirty="0"/>
          </a:p>
        </p:txBody>
      </p:sp>
    </p:spTree>
    <p:extLst>
      <p:ext uri="{BB962C8B-B14F-4D97-AF65-F5344CB8AC3E}">
        <p14:creationId xmlns:p14="http://schemas.microsoft.com/office/powerpoint/2010/main" val="4015825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8" Type="http://schemas.openxmlformats.org/officeDocument/2006/relationships/tags" Target="../tags/tag15.xml"/><Relationship Id="rId13" Type="http://schemas.openxmlformats.org/officeDocument/2006/relationships/slideMaster" Target="../slideMasters/slideMaster5.xml"/><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tags" Target="../tags/tag19.xml"/><Relationship Id="rId2" Type="http://schemas.openxmlformats.org/officeDocument/2006/relationships/tags" Target="../tags/tag9.xml"/><Relationship Id="rId16" Type="http://schemas.openxmlformats.org/officeDocument/2006/relationships/image" Target="../media/image7.png"/><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tags" Target="../tags/tag18.xml"/><Relationship Id="rId5" Type="http://schemas.openxmlformats.org/officeDocument/2006/relationships/tags" Target="../tags/tag12.xml"/><Relationship Id="rId15" Type="http://schemas.openxmlformats.org/officeDocument/2006/relationships/image" Target="../media/image6.png"/><Relationship Id="rId10" Type="http://schemas.openxmlformats.org/officeDocument/2006/relationships/tags" Target="../tags/tag17.xml"/><Relationship Id="rId4" Type="http://schemas.openxmlformats.org/officeDocument/2006/relationships/tags" Target="../tags/tag11.xml"/><Relationship Id="rId9" Type="http://schemas.openxmlformats.org/officeDocument/2006/relationships/tags" Target="../tags/tag16.xml"/><Relationship Id="rId14" Type="http://schemas.openxmlformats.org/officeDocument/2006/relationships/image" Target="../media/image5.png"/></Relationships>
</file>

<file path=ppt/slideLayouts/_rels/slideLayout5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22.xml"/><Relationship Id="rId7" Type="http://schemas.openxmlformats.org/officeDocument/2006/relationships/slideMaster" Target="../slideMasters/slideMaster5.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28.xml"/><Relationship Id="rId7" Type="http://schemas.openxmlformats.org/officeDocument/2006/relationships/slideMaster" Target="../slideMasters/slideMaster5.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s>
</file>

<file path=ppt/slideLayouts/_rels/slideLayout56.xml.rels><?xml version="1.0" encoding="UTF-8" standalone="yes"?>
<Relationships xmlns="http://schemas.openxmlformats.org/package/2006/relationships"><Relationship Id="rId8" Type="http://schemas.openxmlformats.org/officeDocument/2006/relationships/tags" Target="../tags/tag39.xml"/><Relationship Id="rId3" Type="http://schemas.openxmlformats.org/officeDocument/2006/relationships/tags" Target="../tags/tag34.xml"/><Relationship Id="rId7" Type="http://schemas.openxmlformats.org/officeDocument/2006/relationships/tags" Target="../tags/tag38.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image" Target="../media/image10.png"/><Relationship Id="rId5" Type="http://schemas.openxmlformats.org/officeDocument/2006/relationships/tags" Target="../tags/tag36.xml"/><Relationship Id="rId10" Type="http://schemas.openxmlformats.org/officeDocument/2006/relationships/image" Target="../media/image9.png"/><Relationship Id="rId4" Type="http://schemas.openxmlformats.org/officeDocument/2006/relationships/tags" Target="../tags/tag35.xml"/><Relationship Id="rId9"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8" Type="http://schemas.openxmlformats.org/officeDocument/2006/relationships/tags" Target="../tags/tag47.xml"/><Relationship Id="rId13" Type="http://schemas.openxmlformats.org/officeDocument/2006/relationships/image" Target="../media/image9.png"/><Relationship Id="rId3" Type="http://schemas.openxmlformats.org/officeDocument/2006/relationships/tags" Target="../tags/tag42.xml"/><Relationship Id="rId7" Type="http://schemas.openxmlformats.org/officeDocument/2006/relationships/tags" Target="../tags/tag46.xml"/><Relationship Id="rId12" Type="http://schemas.openxmlformats.org/officeDocument/2006/relationships/image" Target="../media/image10.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slideMaster" Target="../slideMasters/slideMaster5.xml"/><Relationship Id="rId5" Type="http://schemas.openxmlformats.org/officeDocument/2006/relationships/tags" Target="../tags/tag44.xml"/><Relationship Id="rId10" Type="http://schemas.openxmlformats.org/officeDocument/2006/relationships/tags" Target="../tags/tag49.xml"/><Relationship Id="rId4" Type="http://schemas.openxmlformats.org/officeDocument/2006/relationships/tags" Target="../tags/tag43.xml"/><Relationship Id="rId9" Type="http://schemas.openxmlformats.org/officeDocument/2006/relationships/tags" Target="../tags/tag48.xml"/></Relationships>
</file>

<file path=ppt/slideLayouts/_rels/slideLayout58.xml.rels><?xml version="1.0" encoding="UTF-8" standalone="yes"?>
<Relationships xmlns="http://schemas.openxmlformats.org/package/2006/relationships"><Relationship Id="rId8" Type="http://schemas.openxmlformats.org/officeDocument/2006/relationships/tags" Target="../tags/tag57.xml"/><Relationship Id="rId13" Type="http://schemas.openxmlformats.org/officeDocument/2006/relationships/image" Target="../media/image11.png"/><Relationship Id="rId3" Type="http://schemas.openxmlformats.org/officeDocument/2006/relationships/tags" Target="../tags/tag52.xml"/><Relationship Id="rId7" Type="http://schemas.openxmlformats.org/officeDocument/2006/relationships/tags" Target="../tags/tag56.xml"/><Relationship Id="rId12" Type="http://schemas.openxmlformats.org/officeDocument/2006/relationships/slideMaster" Target="../slideMasters/slideMaster5.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tags" Target="../tags/tag55.xml"/><Relationship Id="rId11" Type="http://schemas.openxmlformats.org/officeDocument/2006/relationships/tags" Target="../tags/tag60.xml"/><Relationship Id="rId5" Type="http://schemas.openxmlformats.org/officeDocument/2006/relationships/tags" Target="../tags/tag54.xml"/><Relationship Id="rId10" Type="http://schemas.openxmlformats.org/officeDocument/2006/relationships/tags" Target="../tags/tag59.xml"/><Relationship Id="rId4" Type="http://schemas.openxmlformats.org/officeDocument/2006/relationships/tags" Target="../tags/tag53.xml"/><Relationship Id="rId9" Type="http://schemas.openxmlformats.org/officeDocument/2006/relationships/tags" Target="../tags/tag58.xml"/><Relationship Id="rId14" Type="http://schemas.openxmlformats.org/officeDocument/2006/relationships/image" Target="../media/image12.png"/></Relationships>
</file>

<file path=ppt/slideLayouts/_rels/slideLayout59.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4"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66.xml"/><Relationship Id="rId7" Type="http://schemas.openxmlformats.org/officeDocument/2006/relationships/tags" Target="../tags/tag70.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9" Type="http://schemas.openxmlformats.org/officeDocument/2006/relationships/image" Target="../media/image13.png"/></Relationships>
</file>

<file path=ppt/slideLayouts/_rels/slideLayout61.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73.xml"/><Relationship Id="rId7" Type="http://schemas.openxmlformats.org/officeDocument/2006/relationships/tags" Target="../tags/tag77.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tags" Target="../tags/tag76.xml"/><Relationship Id="rId5" Type="http://schemas.openxmlformats.org/officeDocument/2006/relationships/tags" Target="../tags/tag75.xml"/><Relationship Id="rId10" Type="http://schemas.openxmlformats.org/officeDocument/2006/relationships/image" Target="../media/image13.png"/><Relationship Id="rId4" Type="http://schemas.openxmlformats.org/officeDocument/2006/relationships/tags" Target="../tags/tag74.xml"/><Relationship Id="rId9" Type="http://schemas.openxmlformats.org/officeDocument/2006/relationships/image" Target="../media/image14.png"/></Relationships>
</file>

<file path=ppt/slideLayouts/_rels/slideLayout62.xml.rels><?xml version="1.0" encoding="UTF-8" standalone="yes"?>
<Relationships xmlns="http://schemas.openxmlformats.org/package/2006/relationships"><Relationship Id="rId3" Type="http://schemas.openxmlformats.org/officeDocument/2006/relationships/tags" Target="../tags/tag80.xml"/><Relationship Id="rId7" Type="http://schemas.openxmlformats.org/officeDocument/2006/relationships/image" Target="../media/image5.png"/><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slideMaster" Target="../slideMasters/slideMaster5.xml"/><Relationship Id="rId5" Type="http://schemas.openxmlformats.org/officeDocument/2006/relationships/tags" Target="../tags/tag82.xml"/><Relationship Id="rId4" Type="http://schemas.openxmlformats.org/officeDocument/2006/relationships/tags" Target="../tags/tag81.xml"/></Relationships>
</file>

<file path=ppt/slideLayouts/_rels/slideLayout63.xml.rels><?xml version="1.0" encoding="UTF-8" standalone="yes"?>
<Relationships xmlns="http://schemas.openxmlformats.org/package/2006/relationships"><Relationship Id="rId8" Type="http://schemas.openxmlformats.org/officeDocument/2006/relationships/tags" Target="../tags/tag90.xml"/><Relationship Id="rId13" Type="http://schemas.openxmlformats.org/officeDocument/2006/relationships/image" Target="../media/image6.png"/><Relationship Id="rId3" Type="http://schemas.openxmlformats.org/officeDocument/2006/relationships/tags" Target="../tags/tag85.xml"/><Relationship Id="rId7" Type="http://schemas.openxmlformats.org/officeDocument/2006/relationships/tags" Target="../tags/tag89.xml"/><Relationship Id="rId12" Type="http://schemas.openxmlformats.org/officeDocument/2006/relationships/image" Target="../media/image5.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tags" Target="../tags/tag88.xml"/><Relationship Id="rId11" Type="http://schemas.openxmlformats.org/officeDocument/2006/relationships/image" Target="../media/image15.png"/><Relationship Id="rId5" Type="http://schemas.openxmlformats.org/officeDocument/2006/relationships/tags" Target="../tags/tag87.xml"/><Relationship Id="rId10" Type="http://schemas.openxmlformats.org/officeDocument/2006/relationships/slideMaster" Target="../slideMasters/slideMaster5.xml"/><Relationship Id="rId4" Type="http://schemas.openxmlformats.org/officeDocument/2006/relationships/tags" Target="../tags/tag86.xml"/><Relationship Id="rId9" Type="http://schemas.openxmlformats.org/officeDocument/2006/relationships/tags" Target="../tags/tag91.xml"/></Relationships>
</file>

<file path=ppt/slideLayouts/_rels/slideLayout64.xml.rels><?xml version="1.0" encoding="UTF-8" standalone="yes"?>
<Relationships xmlns="http://schemas.openxmlformats.org/package/2006/relationships"><Relationship Id="rId3" Type="http://schemas.openxmlformats.org/officeDocument/2006/relationships/tags" Target="../tags/tag94.xml"/><Relationship Id="rId7" Type="http://schemas.openxmlformats.org/officeDocument/2006/relationships/image" Target="../media/image16.png"/><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slideMaster" Target="../slideMasters/slideMaster5.xml"/><Relationship Id="rId5" Type="http://schemas.openxmlformats.org/officeDocument/2006/relationships/tags" Target="../tags/tag96.xml"/><Relationship Id="rId4" Type="http://schemas.openxmlformats.org/officeDocument/2006/relationships/tags" Target="../tags/tag95.xml"/></Relationships>
</file>

<file path=ppt/slideLayouts/_rels/slideLayout65.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99.xml"/><Relationship Id="rId7" Type="http://schemas.openxmlformats.org/officeDocument/2006/relationships/tags" Target="../tags/tag103.xml"/><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tags" Target="../tags/tag102.xml"/><Relationship Id="rId5" Type="http://schemas.openxmlformats.org/officeDocument/2006/relationships/tags" Target="../tags/tag101.xml"/><Relationship Id="rId4" Type="http://schemas.openxmlformats.org/officeDocument/2006/relationships/tags" Target="../tags/tag100.xml"/><Relationship Id="rId9" Type="http://schemas.openxmlformats.org/officeDocument/2006/relationships/image" Target="../media/image17.png"/></Relationships>
</file>

<file path=ppt/slideLayouts/_rels/slideLayout66.xml.rels><?xml version="1.0" encoding="UTF-8" standalone="yes"?>
<Relationships xmlns="http://schemas.openxmlformats.org/package/2006/relationships"><Relationship Id="rId8" Type="http://schemas.openxmlformats.org/officeDocument/2006/relationships/tags" Target="../tags/tag111.xml"/><Relationship Id="rId3" Type="http://schemas.openxmlformats.org/officeDocument/2006/relationships/tags" Target="../tags/tag106.xml"/><Relationship Id="rId7" Type="http://schemas.openxmlformats.org/officeDocument/2006/relationships/tags" Target="../tags/tag110.xml"/><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tags" Target="../tags/tag109.xml"/><Relationship Id="rId5" Type="http://schemas.openxmlformats.org/officeDocument/2006/relationships/tags" Target="../tags/tag108.xml"/><Relationship Id="rId10" Type="http://schemas.openxmlformats.org/officeDocument/2006/relationships/image" Target="../media/image13.png"/><Relationship Id="rId4" Type="http://schemas.openxmlformats.org/officeDocument/2006/relationships/tags" Target="../tags/tag107.xml"/><Relationship Id="rId9"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8" Type="http://schemas.openxmlformats.org/officeDocument/2006/relationships/tags" Target="../tags/tag119.xml"/><Relationship Id="rId3" Type="http://schemas.openxmlformats.org/officeDocument/2006/relationships/tags" Target="../tags/tag114.xml"/><Relationship Id="rId7" Type="http://schemas.openxmlformats.org/officeDocument/2006/relationships/tags" Target="../tags/tag118.xml"/><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tags" Target="../tags/tag117.xml"/><Relationship Id="rId5" Type="http://schemas.openxmlformats.org/officeDocument/2006/relationships/tags" Target="../tags/tag116.xml"/><Relationship Id="rId10" Type="http://schemas.openxmlformats.org/officeDocument/2006/relationships/image" Target="../media/image13.png"/><Relationship Id="rId4" Type="http://schemas.openxmlformats.org/officeDocument/2006/relationships/tags" Target="../tags/tag115.xml"/><Relationship Id="rId9"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8" Type="http://schemas.openxmlformats.org/officeDocument/2006/relationships/tags" Target="../tags/tag127.xml"/><Relationship Id="rId3" Type="http://schemas.openxmlformats.org/officeDocument/2006/relationships/tags" Target="../tags/tag122.xml"/><Relationship Id="rId7" Type="http://schemas.openxmlformats.org/officeDocument/2006/relationships/tags" Target="../tags/tag126.xml"/><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tags" Target="../tags/tag125.xml"/><Relationship Id="rId5" Type="http://schemas.openxmlformats.org/officeDocument/2006/relationships/tags" Target="../tags/tag124.xml"/><Relationship Id="rId10" Type="http://schemas.openxmlformats.org/officeDocument/2006/relationships/image" Target="../media/image18.png"/><Relationship Id="rId4" Type="http://schemas.openxmlformats.org/officeDocument/2006/relationships/tags" Target="../tags/tag123.xml"/><Relationship Id="rId9"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8" Type="http://schemas.openxmlformats.org/officeDocument/2006/relationships/tags" Target="../tags/tag135.xml"/><Relationship Id="rId3" Type="http://schemas.openxmlformats.org/officeDocument/2006/relationships/tags" Target="../tags/tag130.xml"/><Relationship Id="rId7" Type="http://schemas.openxmlformats.org/officeDocument/2006/relationships/tags" Target="../tags/tag134.xml"/><Relationship Id="rId12" Type="http://schemas.openxmlformats.org/officeDocument/2006/relationships/image" Target="../media/image19.png"/><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tags" Target="../tags/tag133.xml"/><Relationship Id="rId11" Type="http://schemas.openxmlformats.org/officeDocument/2006/relationships/slideMaster" Target="../slideMasters/slideMaster5.xml"/><Relationship Id="rId5" Type="http://schemas.openxmlformats.org/officeDocument/2006/relationships/tags" Target="../tags/tag132.xml"/><Relationship Id="rId10" Type="http://schemas.openxmlformats.org/officeDocument/2006/relationships/tags" Target="../tags/tag137.xml"/><Relationship Id="rId4" Type="http://schemas.openxmlformats.org/officeDocument/2006/relationships/tags" Target="../tags/tag131.xml"/><Relationship Id="rId9" Type="http://schemas.openxmlformats.org/officeDocument/2006/relationships/tags" Target="../tags/tag13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8" Type="http://schemas.openxmlformats.org/officeDocument/2006/relationships/tags" Target="../tags/tag145.xml"/><Relationship Id="rId3" Type="http://schemas.openxmlformats.org/officeDocument/2006/relationships/tags" Target="../tags/tag140.xml"/><Relationship Id="rId7" Type="http://schemas.openxmlformats.org/officeDocument/2006/relationships/tags" Target="../tags/tag144.xml"/><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tags" Target="../tags/tag143.xml"/><Relationship Id="rId11" Type="http://schemas.openxmlformats.org/officeDocument/2006/relationships/image" Target="../media/image21.png"/><Relationship Id="rId5" Type="http://schemas.openxmlformats.org/officeDocument/2006/relationships/tags" Target="../tags/tag142.xml"/><Relationship Id="rId10" Type="http://schemas.openxmlformats.org/officeDocument/2006/relationships/image" Target="../media/image20.png"/><Relationship Id="rId4" Type="http://schemas.openxmlformats.org/officeDocument/2006/relationships/tags" Target="../tags/tag141.xml"/><Relationship Id="rId9"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pic>
        <p:nvPicPr>
          <p:cNvPr id="3075" name="图片 7"/>
          <p:cNvPicPr>
            <a:picLocks noChangeAspect="1"/>
          </p:cNvPicPr>
          <p:nvPr userDrawn="1"/>
        </p:nvPicPr>
        <p:blipFill>
          <a:blip r:embed="rId2"/>
          <a:stretch>
            <a:fillRect/>
          </a:stretch>
        </p:blipFill>
        <p:spPr>
          <a:xfrm>
            <a:off x="0" y="0"/>
            <a:ext cx="12192000" cy="6858000"/>
          </a:xfrm>
          <a:prstGeom prst="rect">
            <a:avLst/>
          </a:prstGeom>
          <a:noFill/>
          <a:ln w="9525">
            <a:noFill/>
          </a:ln>
        </p:spPr>
      </p:pic>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单击以编辑母版副标题样式</a:t>
            </a:r>
            <a:endParaRPr lang="zh-CN" altLang="en-US" dirty="0"/>
          </a:p>
        </p:txBody>
      </p:sp>
      <p:sp>
        <p:nvSpPr>
          <p:cNvPr id="9" name="Rectangle 4"/>
          <p:cNvSpPr>
            <a:spLocks noGrp="1" noChangeArrowheads="1"/>
          </p:cNvSpPr>
          <p:nvPr>
            <p:ph type="dt" sz="half" idx="2"/>
          </p:nvPr>
        </p:nvSpPr>
        <p:spPr bwMode="auto">
          <a:xfrm>
            <a:off x="609600" y="6245225"/>
            <a:ext cx="2844800" cy="4762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 name="Rectangle 5"/>
          <p:cNvSpPr>
            <a:spLocks noGrp="1" noChangeArrowheads="1"/>
          </p:cNvSpPr>
          <p:nvPr>
            <p:ph type="ftr" sz="quarter" idx="3"/>
          </p:nvPr>
        </p:nvSpPr>
        <p:spPr bwMode="auto">
          <a:xfrm>
            <a:off x="4165600" y="6245225"/>
            <a:ext cx="3860800" cy="4762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 name="Rectangle 6"/>
          <p:cNvSpPr>
            <a:spLocks noGrp="1" noChangeArrowheads="1"/>
          </p:cNvSpPr>
          <p:nvPr>
            <p:ph type="sldNum" sz="quarter" idx="4"/>
          </p:nvPr>
        </p:nvSpPr>
        <p:spPr bwMode="auto">
          <a:xfrm>
            <a:off x="8737600" y="6245225"/>
            <a:ext cx="2844800" cy="4762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6D31B28-3B75-48EC-817B-583AA14D88C6}"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Click="0" advTm="0">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56F17D1-8D5E-4CFF-B688-992D981BB9B1}"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Click="0" advTm="0">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609600" y="274639"/>
            <a:ext cx="8026400" cy="5851525"/>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56F17D1-8D5E-4CFF-B688-992D981BB9B1}"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Click="0" advTm="0">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F0CFCE5-06F3-437F-AD1F-E669799CB87D}" type="slidenum">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Click="0" advTm="0">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F0CFCE5-06F3-437F-AD1F-E669799CB87D}" type="slidenum">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Click="0" advTm="0">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F0CFCE5-06F3-437F-AD1F-E669799CB87D}" type="slidenum">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Click="0" advTm="0">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hasCustomPrompt="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hasCustomPrompt="1"/>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F0CFCE5-06F3-437F-AD1F-E669799CB87D}" type="slidenum">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Click="0" advTm="0">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hasCustomPrompt="1"/>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hasCustomPrompt="1"/>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F0CFCE5-06F3-437F-AD1F-E669799CB87D}" type="slidenum">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Click="0" advTm="0">
    <p:rand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F0CFCE5-06F3-437F-AD1F-E669799CB87D}" type="slidenum">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Click="0" advTm="0">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F0CFCE5-06F3-437F-AD1F-E669799CB87D}" type="slidenum">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Click="0" advTm="0">
    <p:rand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F0CFCE5-06F3-437F-AD1F-E669799CB87D}" type="slidenum">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Click="0" advTm="0">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56F17D1-8D5E-4CFF-B688-992D981BB9B1}"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Click="0" advTm="0">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defRPr/>
            </a:pPr>
            <a:r>
              <a:rPr kumimoji="0" lang="zh-CN" altLang="en-US" sz="3200" b="0" i="0" u="none" strike="noStrike" kern="1200" cap="none" spc="0" normalizeH="0" baseline="0" noProof="0" smtClean="0">
                <a:ln>
                  <a:noFill/>
                </a:ln>
                <a:solidFill>
                  <a:schemeClr val="tx1"/>
                </a:solidFill>
                <a:effectLst/>
                <a:uLnTx/>
                <a:uFillTx/>
                <a:latin typeface="+mn-lt"/>
                <a:ea typeface="+mn-ea"/>
                <a:cs typeface="+mn-cs"/>
              </a:rPr>
              <a:t>单击图标添加图片</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F0CFCE5-06F3-437F-AD1F-E669799CB87D}" type="slidenum">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Click="0" advTm="0">
    <p:rand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F0CFCE5-06F3-437F-AD1F-E669799CB87D}" type="slidenum">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Click="0" advTm="0">
    <p:rand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F0CFCE5-06F3-437F-AD1F-E669799CB87D}" type="slidenum">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Click="0" advTm="0">
    <p:rand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11200" y="381000"/>
            <a:ext cx="10871200" cy="1112838"/>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hasCustomPrompt="1"/>
          </p:nvPr>
        </p:nvSpPr>
        <p:spPr>
          <a:xfrm>
            <a:off x="711200" y="1676400"/>
            <a:ext cx="5334000" cy="41910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hasCustomPrompt="1"/>
          </p:nvPr>
        </p:nvSpPr>
        <p:spPr>
          <a:xfrm>
            <a:off x="6248400" y="1676400"/>
            <a:ext cx="5334000" cy="20193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hasCustomPrompt="1"/>
          </p:nvPr>
        </p:nvSpPr>
        <p:spPr>
          <a:xfrm>
            <a:off x="6248400" y="3848100"/>
            <a:ext cx="5334000" cy="20193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日期占位符 5"/>
          <p:cNvSpPr>
            <a:spLocks noGrp="1"/>
          </p:cNvSpPr>
          <p:nvPr>
            <p:ph type="dt" sz="half" idx="12"/>
          </p:nvPr>
        </p:nvSpPr>
        <p:spPr>
          <a:xfrm>
            <a:off x="609600" y="6019800"/>
            <a:ext cx="2844800" cy="476250"/>
          </a:xfrm>
          <a:prstGeom prst="rect">
            <a:avLst/>
          </a:prstGeom>
        </p:spPr>
        <p:txBody>
          <a:bodyPr vert="horz" lIns="91440" tIns="45720" rIns="91440" bIns="457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6"/>
          <p:cNvSpPr>
            <a:spLocks noGrp="1"/>
          </p:cNvSpPr>
          <p:nvPr>
            <p:ph type="ftr" sz="quarter" idx="13"/>
          </p:nvPr>
        </p:nvSpPr>
        <p:spPr>
          <a:xfrm>
            <a:off x="4165600" y="6019800"/>
            <a:ext cx="3860800" cy="476250"/>
          </a:xfrm>
          <a:prstGeom prst="rect">
            <a:avLst/>
          </a:prstGeom>
        </p:spPr>
        <p:txBody>
          <a:bodyPr vert="horz" lIns="91440" tIns="45720" rIns="91440" bIns="45720"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7"/>
          <p:cNvSpPr>
            <a:spLocks noGrp="1"/>
          </p:cNvSpPr>
          <p:nvPr>
            <p:ph type="sldNum" sz="quarter" idx="4"/>
          </p:nvPr>
        </p:nvSpPr>
        <p:spPr>
          <a:xfrm>
            <a:off x="8737600" y="6019800"/>
            <a:ext cx="2844800" cy="476250"/>
          </a:xfrm>
          <a:prstGeom prst="rect">
            <a:avLst/>
          </a:prstGeom>
        </p:spPr>
        <p:txBody>
          <a:bodyPr vert="horz" lIns="91440" tIns="45720" rIns="91440" bIns="45720" rtlCol="0" anchor="ctr"/>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D437730-7051-4044-B692-111F9E7792EE}" type="slidenum">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Click="0" advTm="0">
    <p:random/>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标题，文本与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11200" y="381000"/>
            <a:ext cx="10871200" cy="1112838"/>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hasCustomPrompt="1"/>
          </p:nvPr>
        </p:nvSpPr>
        <p:spPr>
          <a:xfrm>
            <a:off x="711200" y="1676400"/>
            <a:ext cx="5334000" cy="41910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hasCustomPrompt="1"/>
          </p:nvPr>
        </p:nvSpPr>
        <p:spPr>
          <a:xfrm>
            <a:off x="6248400" y="1676400"/>
            <a:ext cx="5334000" cy="41910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日期占位符 4"/>
          <p:cNvSpPr>
            <a:spLocks noGrp="1"/>
          </p:cNvSpPr>
          <p:nvPr>
            <p:ph type="dt" sz="half" idx="12"/>
          </p:nvPr>
        </p:nvSpPr>
        <p:spPr>
          <a:xfrm>
            <a:off x="609600" y="6019800"/>
            <a:ext cx="2844800" cy="476250"/>
          </a:xfrm>
          <a:prstGeom prst="rect">
            <a:avLst/>
          </a:prstGeom>
        </p:spPr>
        <p:txBody>
          <a:bodyPr vert="horz" lIns="91440" tIns="45720" rIns="91440" bIns="457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5"/>
          <p:cNvSpPr>
            <a:spLocks noGrp="1"/>
          </p:cNvSpPr>
          <p:nvPr>
            <p:ph type="ftr" sz="quarter" idx="3"/>
          </p:nvPr>
        </p:nvSpPr>
        <p:spPr>
          <a:xfrm>
            <a:off x="4165600" y="6019800"/>
            <a:ext cx="3860800" cy="476250"/>
          </a:xfrm>
          <a:prstGeom prst="rect">
            <a:avLst/>
          </a:prstGeom>
        </p:spPr>
        <p:txBody>
          <a:bodyPr vert="horz" lIns="91440" tIns="45720" rIns="91440" bIns="45720"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6"/>
          <p:cNvSpPr>
            <a:spLocks noGrp="1"/>
          </p:cNvSpPr>
          <p:nvPr>
            <p:ph type="sldNum" sz="quarter" idx="4"/>
          </p:nvPr>
        </p:nvSpPr>
        <p:spPr>
          <a:xfrm>
            <a:off x="8737600" y="6019800"/>
            <a:ext cx="2844800" cy="476250"/>
          </a:xfrm>
          <a:prstGeom prst="rect">
            <a:avLst/>
          </a:prstGeom>
        </p:spPr>
        <p:txBody>
          <a:bodyPr vert="horz" lIns="91440" tIns="45720" rIns="91440" bIns="45720" rtlCol="0" anchor="ctr"/>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384E867-3765-4B81-BAC9-9D3B7C69C521}" type="slidenum">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Click="0" advTm="0">
    <p:random/>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fourObj" preserve="1">
  <p:cSld name="标题和四项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sz="quarter"/>
          </p:nvPr>
        </p:nvSpPr>
        <p:spPr>
          <a:xfrm>
            <a:off x="711200" y="381000"/>
            <a:ext cx="10871200" cy="1112838"/>
          </a:xfrm>
        </p:spPr>
        <p:txBody>
          <a:bodyPr/>
          <a:lstStyle/>
          <a:p>
            <a:r>
              <a:rPr lang="zh-CN" altLang="en-US" smtClean="0"/>
              <a:t>单击此处编辑母版标题样式</a:t>
            </a:r>
            <a:endParaRPr lang="zh-CN" altLang="en-US"/>
          </a:p>
        </p:txBody>
      </p:sp>
      <p:sp>
        <p:nvSpPr>
          <p:cNvPr id="3" name="内容占位符 2"/>
          <p:cNvSpPr>
            <a:spLocks noGrp="1"/>
          </p:cNvSpPr>
          <p:nvPr>
            <p:ph sz="quarter" idx="1" hasCustomPrompt="1"/>
          </p:nvPr>
        </p:nvSpPr>
        <p:spPr>
          <a:xfrm>
            <a:off x="711200" y="1676400"/>
            <a:ext cx="5334000" cy="20193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hasCustomPrompt="1"/>
          </p:nvPr>
        </p:nvSpPr>
        <p:spPr>
          <a:xfrm>
            <a:off x="6248400" y="1676400"/>
            <a:ext cx="5334000" cy="20193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hasCustomPrompt="1"/>
          </p:nvPr>
        </p:nvSpPr>
        <p:spPr>
          <a:xfrm>
            <a:off x="711200" y="3848100"/>
            <a:ext cx="5334000" cy="20193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hasCustomPrompt="1"/>
          </p:nvPr>
        </p:nvSpPr>
        <p:spPr>
          <a:xfrm>
            <a:off x="6248400" y="3848100"/>
            <a:ext cx="5334000" cy="20193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日期占位符 6"/>
          <p:cNvSpPr>
            <a:spLocks noGrp="1"/>
          </p:cNvSpPr>
          <p:nvPr>
            <p:ph type="dt" sz="half" idx="12"/>
          </p:nvPr>
        </p:nvSpPr>
        <p:spPr>
          <a:xfrm>
            <a:off x="609600" y="6019800"/>
            <a:ext cx="2844800" cy="476250"/>
          </a:xfrm>
          <a:prstGeom prst="rect">
            <a:avLst/>
          </a:prstGeom>
        </p:spPr>
        <p:txBody>
          <a:bodyPr vert="horz" lIns="91440" tIns="45720" rIns="91440" bIns="457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7"/>
          <p:cNvSpPr>
            <a:spLocks noGrp="1"/>
          </p:cNvSpPr>
          <p:nvPr>
            <p:ph type="ftr" sz="quarter" idx="13"/>
          </p:nvPr>
        </p:nvSpPr>
        <p:spPr>
          <a:xfrm>
            <a:off x="4165600" y="6019800"/>
            <a:ext cx="3860800" cy="476250"/>
          </a:xfrm>
          <a:prstGeom prst="rect">
            <a:avLst/>
          </a:prstGeom>
        </p:spPr>
        <p:txBody>
          <a:bodyPr vert="horz" lIns="91440" tIns="45720" rIns="91440" bIns="45720"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8"/>
          <p:cNvSpPr>
            <a:spLocks noGrp="1"/>
          </p:cNvSpPr>
          <p:nvPr>
            <p:ph type="sldNum" sz="quarter" idx="14"/>
          </p:nvPr>
        </p:nvSpPr>
        <p:spPr>
          <a:xfrm>
            <a:off x="8737600" y="6019800"/>
            <a:ext cx="2844800" cy="476250"/>
          </a:xfrm>
          <a:prstGeom prst="rect">
            <a:avLst/>
          </a:prstGeom>
        </p:spPr>
        <p:txBody>
          <a:bodyPr vert="horz" lIns="91440" tIns="45720" rIns="91440" bIns="45720" rtlCol="0" anchor="ctr"/>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E9290E5-4DB4-47DD-91EA-5DE5DAD00D8E}" type="slidenum">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Click="0" advTm="0">
    <p:random/>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Only" preserve="1">
  <p:cSld name="内容">
    <p:bg>
      <p:bgPr>
        <a:solidFill>
          <a:schemeClr val="bg1"/>
        </a:solidFill>
        <a:effectLst/>
      </p:bgPr>
    </p:bg>
    <p:spTree>
      <p:nvGrpSpPr>
        <p:cNvPr id="1" name=""/>
        <p:cNvGrpSpPr/>
        <p:nvPr/>
      </p:nvGrpSpPr>
      <p:grpSpPr>
        <a:xfrm>
          <a:off x="0" y="0"/>
          <a:ext cx="0" cy="0"/>
          <a:chOff x="0" y="0"/>
          <a:chExt cx="0" cy="0"/>
        </a:xfrm>
      </p:grpSpPr>
      <p:sp>
        <p:nvSpPr>
          <p:cNvPr id="2" name="内容占位符 1"/>
          <p:cNvSpPr>
            <a:spLocks noGrp="1"/>
          </p:cNvSpPr>
          <p:nvPr>
            <p:ph hasCustomPrompt="1"/>
          </p:nvPr>
        </p:nvSpPr>
        <p:spPr>
          <a:xfrm>
            <a:off x="711200" y="381000"/>
            <a:ext cx="10871200" cy="54864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日期占位符 2"/>
          <p:cNvSpPr>
            <a:spLocks noGrp="1"/>
          </p:cNvSpPr>
          <p:nvPr>
            <p:ph type="dt" sz="half" idx="2"/>
          </p:nvPr>
        </p:nvSpPr>
        <p:spPr>
          <a:xfrm>
            <a:off x="609600" y="6019800"/>
            <a:ext cx="2844800" cy="476250"/>
          </a:xfrm>
          <a:prstGeom prst="rect">
            <a:avLst/>
          </a:prstGeom>
        </p:spPr>
        <p:txBody>
          <a:bodyPr vert="horz" lIns="91440" tIns="45720" rIns="91440" bIns="457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3"/>
          <p:cNvSpPr>
            <a:spLocks noGrp="1"/>
          </p:cNvSpPr>
          <p:nvPr>
            <p:ph type="ftr" sz="quarter" idx="3"/>
          </p:nvPr>
        </p:nvSpPr>
        <p:spPr>
          <a:xfrm>
            <a:off x="4165600" y="6019800"/>
            <a:ext cx="3860800" cy="476250"/>
          </a:xfrm>
          <a:prstGeom prst="rect">
            <a:avLst/>
          </a:prstGeom>
        </p:spPr>
        <p:txBody>
          <a:bodyPr vert="horz" lIns="91440" tIns="45720" rIns="91440" bIns="45720"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4"/>
          <p:cNvSpPr>
            <a:spLocks noGrp="1"/>
          </p:cNvSpPr>
          <p:nvPr>
            <p:ph type="sldNum" sz="quarter" idx="4"/>
          </p:nvPr>
        </p:nvSpPr>
        <p:spPr>
          <a:xfrm>
            <a:off x="8737600" y="6019800"/>
            <a:ext cx="2844800" cy="476250"/>
          </a:xfrm>
          <a:prstGeom prst="rect">
            <a:avLst/>
          </a:prstGeom>
        </p:spPr>
        <p:txBody>
          <a:bodyPr vert="horz" lIns="91440" tIns="45720" rIns="91440" bIns="45720" rtlCol="0" anchor="ctr"/>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B999372-49D9-49C5-AB94-F9D14F764E70}" type="slidenum">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Click="0" advTm="0">
    <p:random/>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pic>
        <p:nvPicPr>
          <p:cNvPr id="5123" name="图片 7"/>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hasCustomPrompt="1"/>
          </p:nvPr>
        </p:nvSpPr>
        <p:spPr>
          <a:xfrm>
            <a:off x="1524000" y="3602038"/>
            <a:ext cx="9144000" cy="1655762"/>
          </a:xfrm>
        </p:spPr>
        <p:txBody>
          <a:bodyPr/>
          <a:lstStyle>
            <a:lvl1pPr marL="0" indent="0" algn="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smtClean="0"/>
              <a:t>单击以编辑母版副标题样式</a:t>
            </a:r>
            <a:endParaRPr lang="zh-CN" altLang="en-US" strike="noStrike" noProof="1"/>
          </a:p>
        </p:txBody>
      </p:sp>
      <p:sp>
        <p:nvSpPr>
          <p:cNvPr id="9"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6D31B28-3B75-48EC-817B-583AA14D88C6}"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hasCustomPrompt="1"/>
          </p:nvPr>
        </p:nvSpPr>
        <p:spPr/>
        <p:txBody>
          <a:bodyPr/>
          <a:lstStyle/>
          <a:p>
            <a:pPr lvl="0" fontAlgn="base"/>
            <a:r>
              <a:rPr lang="zh-CN" altLang="en-US" strike="noStrike" noProof="1" smtClean="0"/>
              <a:t>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56F17D1-8D5E-4CFF-B688-992D981BB9B1}"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pic>
        <p:nvPicPr>
          <p:cNvPr id="6147" name="图片 2"/>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2" name="标题 1"/>
          <p:cNvSpPr>
            <a:spLocks noGrp="1"/>
          </p:cNvSpPr>
          <p:nvPr>
            <p:ph type="title"/>
          </p:nvPr>
        </p:nvSpPr>
        <p:spPr>
          <a:xfrm>
            <a:off x="831851" y="1052737"/>
            <a:ext cx="10515600" cy="1895946"/>
          </a:xfrm>
        </p:spPr>
        <p:txBody>
          <a:bodyPr anchor="b"/>
          <a:lstStyle>
            <a:lvl1pPr algn="r">
              <a:defRPr sz="60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hasCustomPrompt="1"/>
          </p:nvPr>
        </p:nvSpPr>
        <p:spPr>
          <a:xfrm>
            <a:off x="831851" y="3140968"/>
            <a:ext cx="10515600" cy="2948683"/>
          </a:xfrm>
        </p:spPr>
        <p:txBody>
          <a:bodyPr/>
          <a:lstStyle>
            <a:lvl1pPr marL="0" indent="0" algn="r">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fontAlgn="base"/>
            <a:r>
              <a:rPr lang="zh-CN" altLang="en-US" strike="noStrike" noProof="1" smtClean="0"/>
              <a:t>编辑母版文本样式</a:t>
            </a:r>
          </a:p>
        </p:txBody>
      </p:sp>
      <p:sp>
        <p:nvSpPr>
          <p:cNvPr id="9"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C720DEB-4A2B-402C-A71D-DA48BABAEF09}"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pic>
        <p:nvPicPr>
          <p:cNvPr id="4099" name="图片 2"/>
          <p:cNvPicPr>
            <a:picLocks noChangeAspect="1"/>
          </p:cNvPicPr>
          <p:nvPr userDrawn="1"/>
        </p:nvPicPr>
        <p:blipFill>
          <a:blip r:embed="rId2"/>
          <a:stretch>
            <a:fillRect/>
          </a:stretch>
        </p:blipFill>
        <p:spPr>
          <a:xfrm>
            <a:off x="0" y="0"/>
            <a:ext cx="12192000" cy="6858000"/>
          </a:xfrm>
          <a:prstGeom prst="rect">
            <a:avLst/>
          </a:prstGeom>
          <a:noFill/>
          <a:ln w="9525">
            <a:noFill/>
          </a:ln>
        </p:spPr>
      </p:pic>
      <p:sp>
        <p:nvSpPr>
          <p:cNvPr id="2" name="标题 1"/>
          <p:cNvSpPr>
            <a:spLocks noGrp="1"/>
          </p:cNvSpPr>
          <p:nvPr>
            <p:ph type="title"/>
          </p:nvPr>
        </p:nvSpPr>
        <p:spPr>
          <a:xfrm>
            <a:off x="831851" y="1052737"/>
            <a:ext cx="10515600" cy="1895946"/>
          </a:xfrm>
        </p:spPr>
        <p:txBody>
          <a:bodyPr anchor="b"/>
          <a:lstStyle>
            <a:lvl1pPr algn="r">
              <a:defRPr sz="6000"/>
            </a:lvl1pPr>
          </a:lstStyle>
          <a:p>
            <a:r>
              <a:rPr lang="zh-CN" altLang="en-US" dirty="0" smtClean="0"/>
              <a:t>单击此处编辑母版标题样式</a:t>
            </a:r>
            <a:endParaRPr lang="zh-CN" altLang="en-US" dirty="0"/>
          </a:p>
        </p:txBody>
      </p:sp>
      <p:sp>
        <p:nvSpPr>
          <p:cNvPr id="3" name="文本占位符 2"/>
          <p:cNvSpPr>
            <a:spLocks noGrp="1"/>
          </p:cNvSpPr>
          <p:nvPr>
            <p:ph type="body" idx="1" hasCustomPrompt="1"/>
          </p:nvPr>
        </p:nvSpPr>
        <p:spPr>
          <a:xfrm>
            <a:off x="831851" y="3140968"/>
            <a:ext cx="10515600" cy="2948683"/>
          </a:xfrm>
        </p:spPr>
        <p:txBody>
          <a:bodyPr/>
          <a:lstStyle>
            <a:lvl1pPr marL="0" indent="0" algn="r">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dirty="0" smtClean="0"/>
              <a:t>编辑母版文本样式</a:t>
            </a:r>
          </a:p>
        </p:txBody>
      </p:sp>
      <p:sp>
        <p:nvSpPr>
          <p:cNvPr id="9" name="Rectangle 4"/>
          <p:cNvSpPr>
            <a:spLocks noGrp="1" noChangeArrowheads="1"/>
          </p:cNvSpPr>
          <p:nvPr>
            <p:ph type="dt" sz="half" idx="2"/>
          </p:nvPr>
        </p:nvSpPr>
        <p:spPr bwMode="auto">
          <a:xfrm>
            <a:off x="609600" y="6245225"/>
            <a:ext cx="2844800" cy="4762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 name="Rectangle 5"/>
          <p:cNvSpPr>
            <a:spLocks noGrp="1" noChangeArrowheads="1"/>
          </p:cNvSpPr>
          <p:nvPr>
            <p:ph type="ftr" sz="quarter" idx="3"/>
          </p:nvPr>
        </p:nvSpPr>
        <p:spPr bwMode="auto">
          <a:xfrm>
            <a:off x="4165600" y="6245225"/>
            <a:ext cx="3860800" cy="4762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 name="Rectangle 6"/>
          <p:cNvSpPr>
            <a:spLocks noGrp="1" noChangeArrowheads="1"/>
          </p:cNvSpPr>
          <p:nvPr>
            <p:ph type="sldNum" sz="quarter" idx="4"/>
          </p:nvPr>
        </p:nvSpPr>
        <p:spPr bwMode="auto">
          <a:xfrm>
            <a:off x="8737600" y="6245225"/>
            <a:ext cx="2844800" cy="4762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C720DEB-4A2B-402C-A71D-DA48BABAEF09}"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Click="0" advTm="0">
    <p:random/>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hasCustomPrompt="1"/>
          </p:nvPr>
        </p:nvSpPr>
        <p:spPr>
          <a:xfrm>
            <a:off x="609600" y="1600201"/>
            <a:ext cx="5384800" cy="4525963"/>
          </a:xfrm>
        </p:spPr>
        <p:txBody>
          <a:bodyPr/>
          <a:lstStyle/>
          <a:p>
            <a:pPr lvl="0" fontAlgn="base"/>
            <a:r>
              <a:rPr lang="zh-CN" altLang="en-US" strike="noStrike" noProof="1" smtClean="0"/>
              <a:t>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hasCustomPrompt="1"/>
          </p:nvPr>
        </p:nvSpPr>
        <p:spPr>
          <a:xfrm>
            <a:off x="6197600" y="1600201"/>
            <a:ext cx="5384800" cy="4525963"/>
          </a:xfrm>
        </p:spPr>
        <p:txBody>
          <a:bodyPr/>
          <a:lstStyle/>
          <a:p>
            <a:pPr lvl="0" fontAlgn="base"/>
            <a:r>
              <a:rPr lang="zh-CN" altLang="en-US" strike="noStrike" noProof="1" smtClean="0"/>
              <a:t>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56F17D1-8D5E-4CFF-B688-992D981BB9B1}"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6"/>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hasCustomPrompt="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编辑母版文本样式</a:t>
            </a:r>
          </a:p>
        </p:txBody>
      </p:sp>
      <p:sp>
        <p:nvSpPr>
          <p:cNvPr id="4" name="内容占位符 3"/>
          <p:cNvSpPr>
            <a:spLocks noGrp="1"/>
          </p:cNvSpPr>
          <p:nvPr>
            <p:ph sz="half" idx="2" hasCustomPrompt="1"/>
          </p:nvPr>
        </p:nvSpPr>
        <p:spPr>
          <a:xfrm>
            <a:off x="840318" y="2505075"/>
            <a:ext cx="5158316" cy="3684588"/>
          </a:xfrm>
        </p:spPr>
        <p:txBody>
          <a:bodyPr/>
          <a:lstStyle/>
          <a:p>
            <a:pPr lvl="0" fontAlgn="base"/>
            <a:r>
              <a:rPr lang="zh-CN" altLang="en-US" strike="noStrike" noProof="1" smtClean="0"/>
              <a:t>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hasCustomPrompt="1"/>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编辑母版文本样式</a:t>
            </a:r>
          </a:p>
        </p:txBody>
      </p:sp>
      <p:sp>
        <p:nvSpPr>
          <p:cNvPr id="6" name="内容占位符 5"/>
          <p:cNvSpPr>
            <a:spLocks noGrp="1"/>
          </p:cNvSpPr>
          <p:nvPr>
            <p:ph sz="quarter" idx="4" hasCustomPrompt="1"/>
          </p:nvPr>
        </p:nvSpPr>
        <p:spPr>
          <a:xfrm>
            <a:off x="6172200" y="2505075"/>
            <a:ext cx="5183717" cy="3684588"/>
          </a:xfrm>
        </p:spPr>
        <p:txBody>
          <a:bodyPr/>
          <a:lstStyle/>
          <a:p>
            <a:pPr lvl="0" fontAlgn="base"/>
            <a:r>
              <a:rPr lang="zh-CN" altLang="en-US" strike="noStrike" noProof="1" smtClean="0"/>
              <a:t>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56F17D1-8D5E-4CFF-B688-992D981BB9B1}"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56F17D1-8D5E-4CFF-B688-992D981BB9B1}"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56F17D1-8D5E-4CFF-B688-992D981BB9B1}"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hasCustomPrompt="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hasCustomPrompt="1"/>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smtClean="0"/>
              <a:t>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56F17D1-8D5E-4CFF-B688-992D981BB9B1}"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717" y="987426"/>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hasCustomPrompt="1"/>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smtClean="0"/>
              <a:t>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56F17D1-8D5E-4CFF-B688-992D981BB9B1}"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hasCustomPrompt="1"/>
          </p:nvPr>
        </p:nvSpPr>
        <p:spPr/>
        <p:txBody>
          <a:bodyPr vert="eaVert"/>
          <a:lstStyle/>
          <a:p>
            <a:pPr lvl="0" fontAlgn="base"/>
            <a:r>
              <a:rPr lang="zh-CN" altLang="en-US" strike="noStrike" noProof="1" smtClean="0"/>
              <a:t>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56F17D1-8D5E-4CFF-B688-992D981BB9B1}"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hasCustomPrompt="1"/>
          </p:nvPr>
        </p:nvSpPr>
        <p:spPr>
          <a:xfrm>
            <a:off x="609600" y="274639"/>
            <a:ext cx="8026400" cy="5851525"/>
          </a:xfrm>
        </p:spPr>
        <p:txBody>
          <a:bodyPr vert="eaVert"/>
          <a:lstStyle/>
          <a:p>
            <a:pPr lvl="0" fontAlgn="base"/>
            <a:r>
              <a:rPr lang="zh-CN" altLang="en-US" strike="noStrike" noProof="1" smtClean="0"/>
              <a:t>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56F17D1-8D5E-4CFF-B688-992D981BB9B1}"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pPr fontAlgn="base"/>
            <a:r>
              <a:rPr lang="zh-CN" altLang="en-US" strike="noStrike" noProof="1" smtClean="0"/>
              <a:t>单击此处编辑母版标题样式</a:t>
            </a:r>
            <a:endParaRPr lang="en-US" strike="noStrike" noProof="1"/>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smtClean="0"/>
              <a:t>单击以编辑母版副标题样式</a:t>
            </a:r>
            <a:endParaRPr 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F0CFCE5-06F3-437F-AD1F-E669799CB87D}" type="slidenum">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zh-CN" altLang="en-US" strike="noStrike" noProof="1" smtClean="0"/>
              <a:t>单击此处编辑母版标题样式</a:t>
            </a:r>
            <a:endParaRPr lang="en-US" strike="noStrike" noProof="1"/>
          </a:p>
        </p:txBody>
      </p:sp>
      <p:sp>
        <p:nvSpPr>
          <p:cNvPr id="3" name="Content Placeholder 2"/>
          <p:cNvSpPr>
            <a:spLocks noGrp="1"/>
          </p:cNvSpPr>
          <p:nvPr>
            <p:ph idx="1" hasCustomPrompt="1"/>
          </p:nvPr>
        </p:nvSpPr>
        <p:spPr/>
        <p:txBody>
          <a:bodyPr/>
          <a:lstStyle/>
          <a:p>
            <a:pPr lvl="0" fontAlgn="base"/>
            <a:r>
              <a:rPr lang="zh-CN" altLang="en-US" strike="noStrike" noProof="1" smtClean="0"/>
              <a:t>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F0CFCE5-06F3-437F-AD1F-E669799CB87D}" type="slidenum">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hasCustomPrompt="1"/>
          </p:nvPr>
        </p:nvSpPr>
        <p:spPr>
          <a:xfrm>
            <a:off x="609600" y="1600201"/>
            <a:ext cx="5384800" cy="4525963"/>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hasCustomPrompt="1"/>
          </p:nvPr>
        </p:nvSpPr>
        <p:spPr>
          <a:xfrm>
            <a:off x="6197600" y="1600201"/>
            <a:ext cx="5384800" cy="4525963"/>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56F17D1-8D5E-4CFF-B688-992D981BB9B1}"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Click="0" advTm="0">
    <p:random/>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pPr fontAlgn="base"/>
            <a:r>
              <a:rPr lang="zh-CN" altLang="en-US" strike="noStrike" noProof="1" smtClean="0"/>
              <a:t>单击此处编辑母版标题样式</a:t>
            </a:r>
            <a:endParaRPr lang="en-US" strike="noStrike" noProof="1"/>
          </a:p>
        </p:txBody>
      </p:sp>
      <p:sp>
        <p:nvSpPr>
          <p:cNvPr id="3" name="Text Placeholder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base"/>
            <a:r>
              <a:rPr lang="zh-CN" altLang="en-US" strike="noStrike" noProof="1" smtClean="0"/>
              <a:t>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F0CFCE5-06F3-437F-AD1F-E669799CB87D}" type="slidenum">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zh-CN" altLang="en-US" strike="noStrike" noProof="1" smtClean="0"/>
              <a:t>单击此处编辑母版标题样式</a:t>
            </a:r>
            <a:endParaRPr lang="en-US" strike="noStrike" noProof="1"/>
          </a:p>
        </p:txBody>
      </p:sp>
      <p:sp>
        <p:nvSpPr>
          <p:cNvPr id="3" name="Content Placeholder 2"/>
          <p:cNvSpPr>
            <a:spLocks noGrp="1"/>
          </p:cNvSpPr>
          <p:nvPr>
            <p:ph sz="half" idx="1" hasCustomPrompt="1"/>
          </p:nvPr>
        </p:nvSpPr>
        <p:spPr>
          <a:xfrm>
            <a:off x="838200" y="1825625"/>
            <a:ext cx="5181600" cy="4351338"/>
          </a:xfrm>
        </p:spPr>
        <p:txBody>
          <a:bodyPr/>
          <a:lstStyle/>
          <a:p>
            <a:pPr lvl="0" fontAlgn="base"/>
            <a:r>
              <a:rPr lang="zh-CN" altLang="en-US" strike="noStrike" noProof="1" smtClean="0"/>
              <a:t>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en-US" strike="noStrike" noProof="1"/>
          </a:p>
        </p:txBody>
      </p:sp>
      <p:sp>
        <p:nvSpPr>
          <p:cNvPr id="4" name="Content Placeholder 3"/>
          <p:cNvSpPr>
            <a:spLocks noGrp="1"/>
          </p:cNvSpPr>
          <p:nvPr>
            <p:ph sz="half" idx="2" hasCustomPrompt="1"/>
          </p:nvPr>
        </p:nvSpPr>
        <p:spPr>
          <a:xfrm>
            <a:off x="6172200" y="1825625"/>
            <a:ext cx="5181600" cy="4351338"/>
          </a:xfrm>
        </p:spPr>
        <p:txBody>
          <a:bodyPr/>
          <a:lstStyle/>
          <a:p>
            <a:pPr lvl="0" fontAlgn="base"/>
            <a:r>
              <a:rPr lang="zh-CN" altLang="en-US" strike="noStrike" noProof="1" smtClean="0"/>
              <a:t>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en-US" strike="noStrike" noProof="1"/>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F0CFCE5-06F3-437F-AD1F-E669799CB87D}" type="slidenum">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en-US" strike="noStrike" noProof="1"/>
          </a:p>
        </p:txBody>
      </p:sp>
      <p:sp>
        <p:nvSpPr>
          <p:cNvPr id="3" name="Text Placeholder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编辑母版文本样式</a:t>
            </a:r>
          </a:p>
        </p:txBody>
      </p:sp>
      <p:sp>
        <p:nvSpPr>
          <p:cNvPr id="4" name="Content Placeholder 3"/>
          <p:cNvSpPr>
            <a:spLocks noGrp="1"/>
          </p:cNvSpPr>
          <p:nvPr>
            <p:ph sz="half" idx="2" hasCustomPrompt="1"/>
          </p:nvPr>
        </p:nvSpPr>
        <p:spPr>
          <a:xfrm>
            <a:off x="839788" y="2505075"/>
            <a:ext cx="5157787" cy="3684588"/>
          </a:xfrm>
        </p:spPr>
        <p:txBody>
          <a:bodyPr/>
          <a:lstStyle/>
          <a:p>
            <a:pPr lvl="0" fontAlgn="base"/>
            <a:r>
              <a:rPr lang="zh-CN" altLang="en-US" strike="noStrike" noProof="1" smtClean="0"/>
              <a:t>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en-US" strike="noStrike" noProof="1"/>
          </a:p>
        </p:txBody>
      </p:sp>
      <p:sp>
        <p:nvSpPr>
          <p:cNvPr id="5" name="Text Placeholder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编辑母版文本样式</a:t>
            </a:r>
          </a:p>
        </p:txBody>
      </p:sp>
      <p:sp>
        <p:nvSpPr>
          <p:cNvPr id="6" name="Content Placeholder 5"/>
          <p:cNvSpPr>
            <a:spLocks noGrp="1"/>
          </p:cNvSpPr>
          <p:nvPr>
            <p:ph sz="quarter" idx="4" hasCustomPrompt="1"/>
          </p:nvPr>
        </p:nvSpPr>
        <p:spPr>
          <a:xfrm>
            <a:off x="6172200" y="2505075"/>
            <a:ext cx="5183188" cy="3684588"/>
          </a:xfrm>
        </p:spPr>
        <p:txBody>
          <a:bodyPr/>
          <a:lstStyle/>
          <a:p>
            <a:pPr lvl="0" fontAlgn="base"/>
            <a:r>
              <a:rPr lang="zh-CN" altLang="en-US" strike="noStrike" noProof="1" smtClean="0"/>
              <a:t>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en-US" strike="noStrike" noProof="1"/>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F0CFCE5-06F3-437F-AD1F-E669799CB87D}" type="slidenum">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zh-CN" altLang="en-US" strike="noStrike" noProof="1" smtClean="0"/>
              <a:t>单击此处编辑母版标题样式</a:t>
            </a:r>
            <a:endParaRPr lang="en-US" strike="noStrike" noProof="1"/>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F0CFCE5-06F3-437F-AD1F-E669799CB87D}" type="slidenum">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F0CFCE5-06F3-437F-AD1F-E669799CB87D}" type="slidenum">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pPr fontAlgn="base"/>
            <a:r>
              <a:rPr lang="zh-CN" altLang="en-US" strike="noStrike" noProof="1" smtClean="0"/>
              <a:t>单击此处编辑母版标题样式</a:t>
            </a:r>
            <a:endParaRPr lang="en-US" strike="noStrike" noProof="1"/>
          </a:p>
        </p:txBody>
      </p:sp>
      <p:sp>
        <p:nvSpPr>
          <p:cNvPr id="3" name="Content Placeholder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en-US" strike="noStrike" noProof="1"/>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smtClean="0"/>
              <a:t>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F0CFCE5-06F3-437F-AD1F-E669799CB87D}" type="slidenum">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pPr fontAlgn="base"/>
            <a:r>
              <a:rPr lang="zh-CN" altLang="en-US" strike="noStrike" noProof="1" smtClean="0"/>
              <a:t>单击此处编辑母版标题样式</a:t>
            </a:r>
            <a:endParaRPr lang="en-US" strike="noStrike" noProof="1"/>
          </a:p>
        </p:txBody>
      </p:sp>
      <p:sp>
        <p:nvSpPr>
          <p:cNvPr id="3" name="Picture Placeholder 2"/>
          <p:cNvSpPr>
            <a:spLocks noGrp="1" noChangeAspect="1"/>
          </p:cNvSpPr>
          <p:nvPr>
            <p:ph type="pic" idx="1"/>
          </p:nvPr>
        </p:nvSpPr>
        <p:spPr>
          <a:xfrm>
            <a:off x="5183188" y="987425"/>
            <a:ext cx="6172200" cy="487362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defRPr/>
            </a:pPr>
            <a:r>
              <a:rPr kumimoji="0" lang="zh-CN" altLang="en-US" sz="3200" b="0" i="0" u="none" strike="noStrike" kern="1200" cap="none" spc="0" normalizeH="0" baseline="0" noProof="0" smtClean="0">
                <a:ln>
                  <a:noFill/>
                </a:ln>
                <a:solidFill>
                  <a:schemeClr val="tx1"/>
                </a:solidFill>
                <a:effectLst/>
                <a:uLnTx/>
                <a:uFillTx/>
                <a:latin typeface="+mn-lt"/>
                <a:ea typeface="+mn-ea"/>
                <a:cs typeface="+mn-cs"/>
              </a:rPr>
              <a:t>单击图标添加图片</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smtClean="0"/>
              <a:t>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F0CFCE5-06F3-437F-AD1F-E669799CB87D}" type="slidenum">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zh-CN" altLang="en-US" strike="noStrike" noProof="1" smtClean="0"/>
              <a:t>单击此处编辑母版标题样式</a:t>
            </a:r>
            <a:endParaRPr lang="en-US" strike="noStrike" noProof="1"/>
          </a:p>
        </p:txBody>
      </p:sp>
      <p:sp>
        <p:nvSpPr>
          <p:cNvPr id="3" name="Vertical Text Placeholder 2"/>
          <p:cNvSpPr>
            <a:spLocks noGrp="1"/>
          </p:cNvSpPr>
          <p:nvPr>
            <p:ph type="body" orient="vert" idx="1" hasCustomPrompt="1"/>
          </p:nvPr>
        </p:nvSpPr>
        <p:spPr/>
        <p:txBody>
          <a:bodyPr vert="eaVert"/>
          <a:lstStyle/>
          <a:p>
            <a:pPr lvl="0" fontAlgn="base"/>
            <a:r>
              <a:rPr lang="zh-CN" altLang="en-US" strike="noStrike" noProof="1" smtClean="0"/>
              <a:t>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F0CFCE5-06F3-437F-AD1F-E669799CB87D}" type="slidenum">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pPr fontAlgn="base"/>
            <a:r>
              <a:rPr lang="zh-CN" altLang="en-US" strike="noStrike" noProof="1" smtClean="0"/>
              <a:t>单击此处编辑母版标题样式</a:t>
            </a:r>
            <a:endParaRPr lang="en-US" strike="noStrike" noProof="1"/>
          </a:p>
        </p:txBody>
      </p:sp>
      <p:sp>
        <p:nvSpPr>
          <p:cNvPr id="3" name="Vertical Text Placeholder 2"/>
          <p:cNvSpPr>
            <a:spLocks noGrp="1"/>
          </p:cNvSpPr>
          <p:nvPr>
            <p:ph type="body" orient="vert" idx="1" hasCustomPrompt="1"/>
          </p:nvPr>
        </p:nvSpPr>
        <p:spPr>
          <a:xfrm>
            <a:off x="838200" y="365125"/>
            <a:ext cx="7734300" cy="5811838"/>
          </a:xfrm>
        </p:spPr>
        <p:txBody>
          <a:bodyPr vert="eaVert"/>
          <a:lstStyle/>
          <a:p>
            <a:pPr lvl="0" fontAlgn="base"/>
            <a:r>
              <a:rPr lang="zh-CN" altLang="en-US" strike="noStrike" noProof="1" smtClean="0"/>
              <a:t>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F0CFCE5-06F3-437F-AD1F-E669799CB87D}" type="slidenum">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11200" y="381000"/>
            <a:ext cx="10871200" cy="1112838"/>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hasCustomPrompt="1"/>
          </p:nvPr>
        </p:nvSpPr>
        <p:spPr>
          <a:xfrm>
            <a:off x="711200" y="1676400"/>
            <a:ext cx="5334000" cy="4191000"/>
          </a:xfrm>
        </p:spPr>
        <p:txBody>
          <a:bodyPr/>
          <a:lstStyle/>
          <a:p>
            <a:pPr lvl="0" fontAlgn="base"/>
            <a:r>
              <a:rPr lang="zh-CN" altLang="en-US" strike="noStrike" noProof="1" smtClean="0"/>
              <a:t>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hasCustomPrompt="1"/>
          </p:nvPr>
        </p:nvSpPr>
        <p:spPr>
          <a:xfrm>
            <a:off x="6248400" y="1676400"/>
            <a:ext cx="5334000" cy="2019300"/>
          </a:xfrm>
        </p:spPr>
        <p:txBody>
          <a:bodyPr/>
          <a:lstStyle/>
          <a:p>
            <a:pPr lvl="0" fontAlgn="base"/>
            <a:r>
              <a:rPr lang="zh-CN" altLang="en-US" strike="noStrike" noProof="1" smtClean="0"/>
              <a:t>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hasCustomPrompt="1"/>
          </p:nvPr>
        </p:nvSpPr>
        <p:spPr>
          <a:xfrm>
            <a:off x="6248400" y="3848100"/>
            <a:ext cx="5334000" cy="2019300"/>
          </a:xfrm>
        </p:spPr>
        <p:txBody>
          <a:bodyPr/>
          <a:lstStyle/>
          <a:p>
            <a:pPr lvl="0" fontAlgn="base"/>
            <a:r>
              <a:rPr lang="zh-CN" altLang="en-US" strike="noStrike" noProof="1" smtClean="0"/>
              <a:t>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8" name="日期占位符 5"/>
          <p:cNvSpPr>
            <a:spLocks noGrp="1"/>
          </p:cNvSpPr>
          <p:nvPr>
            <p:ph type="dt" sz="half" idx="12"/>
          </p:nvPr>
        </p:nvSpPr>
        <p:spPr>
          <a:xfrm>
            <a:off x="609600" y="6019800"/>
            <a:ext cx="2844800" cy="476250"/>
          </a:xfrm>
          <a:prstGeom prst="rect">
            <a:avLst/>
          </a:prstGeom>
        </p:spPr>
        <p:txBody>
          <a:bodyPr vert="horz" lIns="91440" tIns="45720" rIns="91440" bIns="457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6"/>
          <p:cNvSpPr>
            <a:spLocks noGrp="1"/>
          </p:cNvSpPr>
          <p:nvPr>
            <p:ph type="ftr" sz="quarter" idx="13"/>
          </p:nvPr>
        </p:nvSpPr>
        <p:spPr>
          <a:xfrm>
            <a:off x="4165600" y="6019800"/>
            <a:ext cx="3860800" cy="476250"/>
          </a:xfrm>
          <a:prstGeom prst="rect">
            <a:avLst/>
          </a:prstGeom>
        </p:spPr>
        <p:txBody>
          <a:bodyPr vert="horz" lIns="91440" tIns="45720" rIns="91440" bIns="45720"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7"/>
          <p:cNvSpPr>
            <a:spLocks noGrp="1"/>
          </p:cNvSpPr>
          <p:nvPr>
            <p:ph type="sldNum" sz="quarter" idx="4"/>
          </p:nvPr>
        </p:nvSpPr>
        <p:spPr>
          <a:xfrm>
            <a:off x="8737600" y="6019800"/>
            <a:ext cx="2844800" cy="476250"/>
          </a:xfrm>
          <a:prstGeom prst="rect">
            <a:avLst/>
          </a:prstGeom>
        </p:spPr>
        <p:txBody>
          <a:bodyPr vert="horz" lIns="91440" tIns="45720" rIns="91440" bIns="45720" rtlCol="0" anchor="ctr"/>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D437730-7051-4044-B692-111F9E7792EE}" type="slidenum">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6"/>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hasCustomPrompt="1"/>
          </p:nvPr>
        </p:nvSpPr>
        <p:spPr>
          <a:xfrm>
            <a:off x="840318" y="2505075"/>
            <a:ext cx="5158316"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hasCustomPrompt="1"/>
          </p:nvPr>
        </p:nvSpPr>
        <p:spPr>
          <a:xfrm>
            <a:off x="6172200" y="2505075"/>
            <a:ext cx="518371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56F17D1-8D5E-4CFF-B688-992D981BB9B1}"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Click="0" advTm="0">
    <p:random/>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xAndObj" preserve="1">
  <p:cSld name="标题，文本与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11200" y="381000"/>
            <a:ext cx="10871200" cy="1112838"/>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hasCustomPrompt="1"/>
          </p:nvPr>
        </p:nvSpPr>
        <p:spPr>
          <a:xfrm>
            <a:off x="711200" y="1676400"/>
            <a:ext cx="5334000" cy="4191000"/>
          </a:xfrm>
        </p:spPr>
        <p:txBody>
          <a:bodyPr/>
          <a:lstStyle/>
          <a:p>
            <a:pPr lvl="0" fontAlgn="base"/>
            <a:r>
              <a:rPr lang="zh-CN" altLang="en-US" strike="noStrike" noProof="1" smtClean="0"/>
              <a:t>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hasCustomPrompt="1"/>
          </p:nvPr>
        </p:nvSpPr>
        <p:spPr>
          <a:xfrm>
            <a:off x="6248400" y="1676400"/>
            <a:ext cx="5334000" cy="4191000"/>
          </a:xfrm>
        </p:spPr>
        <p:txBody>
          <a:bodyPr/>
          <a:lstStyle/>
          <a:p>
            <a:pPr lvl="0" fontAlgn="base"/>
            <a:r>
              <a:rPr lang="zh-CN" altLang="en-US" strike="noStrike" noProof="1" smtClean="0"/>
              <a:t>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8" name="日期占位符 4"/>
          <p:cNvSpPr>
            <a:spLocks noGrp="1"/>
          </p:cNvSpPr>
          <p:nvPr>
            <p:ph type="dt" sz="half" idx="12"/>
          </p:nvPr>
        </p:nvSpPr>
        <p:spPr>
          <a:xfrm>
            <a:off x="609600" y="6019800"/>
            <a:ext cx="2844800" cy="476250"/>
          </a:xfrm>
          <a:prstGeom prst="rect">
            <a:avLst/>
          </a:prstGeom>
        </p:spPr>
        <p:txBody>
          <a:bodyPr vert="horz" lIns="91440" tIns="45720" rIns="91440" bIns="457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5"/>
          <p:cNvSpPr>
            <a:spLocks noGrp="1"/>
          </p:cNvSpPr>
          <p:nvPr>
            <p:ph type="ftr" sz="quarter" idx="3"/>
          </p:nvPr>
        </p:nvSpPr>
        <p:spPr>
          <a:xfrm>
            <a:off x="4165600" y="6019800"/>
            <a:ext cx="3860800" cy="476250"/>
          </a:xfrm>
          <a:prstGeom prst="rect">
            <a:avLst/>
          </a:prstGeom>
        </p:spPr>
        <p:txBody>
          <a:bodyPr vert="horz" lIns="91440" tIns="45720" rIns="91440" bIns="45720"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6"/>
          <p:cNvSpPr>
            <a:spLocks noGrp="1"/>
          </p:cNvSpPr>
          <p:nvPr>
            <p:ph type="sldNum" sz="quarter" idx="4"/>
          </p:nvPr>
        </p:nvSpPr>
        <p:spPr>
          <a:xfrm>
            <a:off x="8737600" y="6019800"/>
            <a:ext cx="2844800" cy="476250"/>
          </a:xfrm>
          <a:prstGeom prst="rect">
            <a:avLst/>
          </a:prstGeom>
        </p:spPr>
        <p:txBody>
          <a:bodyPr vert="horz" lIns="91440" tIns="45720" rIns="91440" bIns="45720" rtlCol="0" anchor="ctr"/>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384E867-3765-4B81-BAC9-9D3B7C69C521}" type="slidenum">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fourObj" preserve="1">
  <p:cSld name="标题和四项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sz="quarter"/>
          </p:nvPr>
        </p:nvSpPr>
        <p:spPr>
          <a:xfrm>
            <a:off x="711200" y="381000"/>
            <a:ext cx="10871200" cy="1112838"/>
          </a:xfr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quarter" idx="1" hasCustomPrompt="1"/>
          </p:nvPr>
        </p:nvSpPr>
        <p:spPr>
          <a:xfrm>
            <a:off x="711200" y="1676400"/>
            <a:ext cx="5334000" cy="2019300"/>
          </a:xfrm>
        </p:spPr>
        <p:txBody>
          <a:bodyPr/>
          <a:lstStyle/>
          <a:p>
            <a:pPr lvl="0" fontAlgn="base"/>
            <a:r>
              <a:rPr lang="zh-CN" altLang="en-US" strike="noStrike" noProof="1" smtClean="0"/>
              <a:t>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hasCustomPrompt="1"/>
          </p:nvPr>
        </p:nvSpPr>
        <p:spPr>
          <a:xfrm>
            <a:off x="6248400" y="1676400"/>
            <a:ext cx="5334000" cy="2019300"/>
          </a:xfrm>
        </p:spPr>
        <p:txBody>
          <a:bodyPr/>
          <a:lstStyle/>
          <a:p>
            <a:pPr lvl="0" fontAlgn="base"/>
            <a:r>
              <a:rPr lang="zh-CN" altLang="en-US" strike="noStrike" noProof="1" smtClean="0"/>
              <a:t>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hasCustomPrompt="1"/>
          </p:nvPr>
        </p:nvSpPr>
        <p:spPr>
          <a:xfrm>
            <a:off x="711200" y="3848100"/>
            <a:ext cx="5334000" cy="2019300"/>
          </a:xfrm>
        </p:spPr>
        <p:txBody>
          <a:bodyPr/>
          <a:lstStyle/>
          <a:p>
            <a:pPr lvl="0" fontAlgn="base"/>
            <a:r>
              <a:rPr lang="zh-CN" altLang="en-US" strike="noStrike" noProof="1" smtClean="0"/>
              <a:t>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6" name="内容占位符 5"/>
          <p:cNvSpPr>
            <a:spLocks noGrp="1"/>
          </p:cNvSpPr>
          <p:nvPr>
            <p:ph sz="quarter" idx="4" hasCustomPrompt="1"/>
          </p:nvPr>
        </p:nvSpPr>
        <p:spPr>
          <a:xfrm>
            <a:off x="6248400" y="3848100"/>
            <a:ext cx="5334000" cy="2019300"/>
          </a:xfrm>
        </p:spPr>
        <p:txBody>
          <a:bodyPr/>
          <a:lstStyle/>
          <a:p>
            <a:pPr lvl="0" fontAlgn="base"/>
            <a:r>
              <a:rPr lang="zh-CN" altLang="en-US" strike="noStrike" noProof="1" smtClean="0"/>
              <a:t>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8" name="日期占位符 6"/>
          <p:cNvSpPr>
            <a:spLocks noGrp="1"/>
          </p:cNvSpPr>
          <p:nvPr>
            <p:ph type="dt" sz="half" idx="12"/>
          </p:nvPr>
        </p:nvSpPr>
        <p:spPr>
          <a:xfrm>
            <a:off x="609600" y="6019800"/>
            <a:ext cx="2844800" cy="476250"/>
          </a:xfrm>
          <a:prstGeom prst="rect">
            <a:avLst/>
          </a:prstGeom>
        </p:spPr>
        <p:txBody>
          <a:bodyPr vert="horz" lIns="91440" tIns="45720" rIns="91440" bIns="457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7"/>
          <p:cNvSpPr>
            <a:spLocks noGrp="1"/>
          </p:cNvSpPr>
          <p:nvPr>
            <p:ph type="ftr" sz="quarter" idx="13"/>
          </p:nvPr>
        </p:nvSpPr>
        <p:spPr>
          <a:xfrm>
            <a:off x="4165600" y="6019800"/>
            <a:ext cx="3860800" cy="476250"/>
          </a:xfrm>
          <a:prstGeom prst="rect">
            <a:avLst/>
          </a:prstGeom>
        </p:spPr>
        <p:txBody>
          <a:bodyPr vert="horz" lIns="91440" tIns="45720" rIns="91440" bIns="45720"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8"/>
          <p:cNvSpPr>
            <a:spLocks noGrp="1"/>
          </p:cNvSpPr>
          <p:nvPr>
            <p:ph type="sldNum" sz="quarter" idx="14"/>
          </p:nvPr>
        </p:nvSpPr>
        <p:spPr>
          <a:xfrm>
            <a:off x="8737600" y="6019800"/>
            <a:ext cx="2844800" cy="476250"/>
          </a:xfrm>
          <a:prstGeom prst="rect">
            <a:avLst/>
          </a:prstGeom>
        </p:spPr>
        <p:txBody>
          <a:bodyPr vert="horz" lIns="91440" tIns="45720" rIns="91440" bIns="45720" rtlCol="0" anchor="ctr"/>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E9290E5-4DB4-47DD-91EA-5DE5DAD00D8E}" type="slidenum">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objOnly" preserve="1">
  <p:cSld name="内容">
    <p:bg>
      <p:bgPr>
        <a:solidFill>
          <a:schemeClr val="bg1"/>
        </a:solidFill>
        <a:effectLst/>
      </p:bgPr>
    </p:bg>
    <p:spTree>
      <p:nvGrpSpPr>
        <p:cNvPr id="1" name=""/>
        <p:cNvGrpSpPr/>
        <p:nvPr/>
      </p:nvGrpSpPr>
      <p:grpSpPr>
        <a:xfrm>
          <a:off x="0" y="0"/>
          <a:ext cx="0" cy="0"/>
          <a:chOff x="0" y="0"/>
          <a:chExt cx="0" cy="0"/>
        </a:xfrm>
      </p:grpSpPr>
      <p:sp>
        <p:nvSpPr>
          <p:cNvPr id="2" name="内容占位符 1"/>
          <p:cNvSpPr>
            <a:spLocks noGrp="1"/>
          </p:cNvSpPr>
          <p:nvPr>
            <p:ph hasCustomPrompt="1"/>
          </p:nvPr>
        </p:nvSpPr>
        <p:spPr>
          <a:xfrm>
            <a:off x="711200" y="381000"/>
            <a:ext cx="10871200" cy="5486400"/>
          </a:xfrm>
        </p:spPr>
        <p:txBody>
          <a:bodyPr/>
          <a:lstStyle/>
          <a:p>
            <a:pPr lvl="0" fontAlgn="base"/>
            <a:r>
              <a:rPr lang="zh-CN" altLang="en-US" strike="noStrike" noProof="1" smtClean="0"/>
              <a:t>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8" name="日期占位符 2"/>
          <p:cNvSpPr>
            <a:spLocks noGrp="1"/>
          </p:cNvSpPr>
          <p:nvPr>
            <p:ph type="dt" sz="half" idx="2"/>
          </p:nvPr>
        </p:nvSpPr>
        <p:spPr>
          <a:xfrm>
            <a:off x="609600" y="6019800"/>
            <a:ext cx="2844800" cy="476250"/>
          </a:xfrm>
          <a:prstGeom prst="rect">
            <a:avLst/>
          </a:prstGeom>
        </p:spPr>
        <p:txBody>
          <a:bodyPr vert="horz" lIns="91440" tIns="45720" rIns="91440" bIns="457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3"/>
          <p:cNvSpPr>
            <a:spLocks noGrp="1"/>
          </p:cNvSpPr>
          <p:nvPr>
            <p:ph type="ftr" sz="quarter" idx="3"/>
          </p:nvPr>
        </p:nvSpPr>
        <p:spPr>
          <a:xfrm>
            <a:off x="4165600" y="6019800"/>
            <a:ext cx="3860800" cy="476250"/>
          </a:xfrm>
          <a:prstGeom prst="rect">
            <a:avLst/>
          </a:prstGeom>
        </p:spPr>
        <p:txBody>
          <a:bodyPr vert="horz" lIns="91440" tIns="45720" rIns="91440" bIns="45720"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4"/>
          <p:cNvSpPr>
            <a:spLocks noGrp="1"/>
          </p:cNvSpPr>
          <p:nvPr>
            <p:ph type="sldNum" sz="quarter" idx="4"/>
          </p:nvPr>
        </p:nvSpPr>
        <p:spPr>
          <a:xfrm>
            <a:off x="8737600" y="6019800"/>
            <a:ext cx="2844800" cy="476250"/>
          </a:xfrm>
          <a:prstGeom prst="rect">
            <a:avLst/>
          </a:prstGeom>
        </p:spPr>
        <p:txBody>
          <a:bodyPr vert="horz" lIns="91440" tIns="45720" rIns="91440" bIns="45720" rtlCol="0" anchor="ctr"/>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B999372-49D9-49C5-AB94-F9D14F764E70}" type="slidenum">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grpSp>
        <p:nvGrpSpPr>
          <p:cNvPr id="4" name="组合 3"/>
          <p:cNvGrpSpPr/>
          <p:nvPr>
            <p:custDataLst>
              <p:tags r:id="rId1"/>
            </p:custDataLst>
          </p:nvPr>
        </p:nvGrpSpPr>
        <p:grpSpPr>
          <a:xfrm>
            <a:off x="0" y="0"/>
            <a:ext cx="12192000" cy="7454900"/>
            <a:chOff x="0" y="0"/>
            <a:chExt cx="19200" cy="11740"/>
          </a:xfrm>
        </p:grpSpPr>
        <p:grpSp>
          <p:nvGrpSpPr>
            <p:cNvPr id="6" name="组合 5"/>
            <p:cNvGrpSpPr/>
            <p:nvPr userDrawn="1">
              <p:custDataLst>
                <p:tags r:id="rId9"/>
              </p:custDataLst>
            </p:nvPr>
          </p:nvGrpSpPr>
          <p:grpSpPr>
            <a:xfrm>
              <a:off x="0" y="0"/>
              <a:ext cx="19200" cy="3223"/>
              <a:chOff x="0" y="0"/>
              <a:chExt cx="12192000" cy="2046605"/>
            </a:xfrm>
          </p:grpSpPr>
          <p:pic>
            <p:nvPicPr>
              <p:cNvPr id="7" name="图片 6"/>
              <p:cNvPicPr>
                <a:picLocks noChangeAspect="1"/>
              </p:cNvPicPr>
              <p:nvPr userDrawn="1">
                <p:custDataLst>
                  <p:tags r:id="rId11"/>
                </p:custDataLst>
              </p:nvPr>
            </p:nvPicPr>
            <p:blipFill>
              <a:blip r:embed="rId14"/>
              <a:stretch>
                <a:fillRect/>
              </a:stretch>
            </p:blipFill>
            <p:spPr>
              <a:xfrm>
                <a:off x="0" y="0"/>
                <a:ext cx="12192000" cy="2046605"/>
              </a:xfrm>
              <a:prstGeom prst="rect">
                <a:avLst/>
              </a:prstGeom>
            </p:spPr>
          </p:pic>
          <p:pic>
            <p:nvPicPr>
              <p:cNvPr id="9" name="图片 8"/>
              <p:cNvPicPr>
                <a:picLocks noChangeAspect="1"/>
              </p:cNvPicPr>
              <p:nvPr userDrawn="1">
                <p:custDataLst>
                  <p:tags r:id="rId12"/>
                </p:custDataLst>
              </p:nvPr>
            </p:nvPicPr>
            <p:blipFill rotWithShape="1">
              <a:blip r:embed="rId15"/>
              <a:srcRect/>
              <a:stretch>
                <a:fillRect/>
              </a:stretch>
            </p:blipFill>
            <p:spPr>
              <a:xfrm>
                <a:off x="0" y="10686"/>
                <a:ext cx="12192000" cy="1704978"/>
              </a:xfrm>
              <a:prstGeom prst="rect">
                <a:avLst/>
              </a:prstGeom>
            </p:spPr>
          </p:pic>
        </p:grpSp>
        <p:pic>
          <p:nvPicPr>
            <p:cNvPr id="8" name="图片 7"/>
            <p:cNvPicPr>
              <a:picLocks noChangeAspect="1"/>
            </p:cNvPicPr>
            <p:nvPr userDrawn="1">
              <p:custDataLst>
                <p:tags r:id="rId10"/>
              </p:custDataLst>
            </p:nvPr>
          </p:nvPicPr>
          <p:blipFill>
            <a:blip r:embed="rId16"/>
            <a:stretch>
              <a:fillRect/>
            </a:stretch>
          </p:blipFill>
          <p:spPr>
            <a:xfrm>
              <a:off x="0" y="9728"/>
              <a:ext cx="19200" cy="2012"/>
            </a:xfrm>
            <a:prstGeom prst="rect">
              <a:avLst/>
            </a:prstGeom>
          </p:spPr>
        </p:pic>
      </p:grpSp>
      <p:sp>
        <p:nvSpPr>
          <p:cNvPr id="16" name="日期占位符 15"/>
          <p:cNvSpPr>
            <a:spLocks noGrp="1"/>
          </p:cNvSpPr>
          <p:nvPr>
            <p:ph type="dt" sz="half" idx="10"/>
            <p:custDataLst>
              <p:tags r:id="rId2"/>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fld id="{760FBDFE-C587-4B4C-A407-44438C67B59E}" type="datetimeFigureOut">
              <a:rPr lang="zh-CN" altLang="en-US" smtClean="0"/>
              <a:t>2020/5/20</a:t>
            </a:fld>
            <a:endParaRPr lang="zh-CN" altLang="en-US"/>
          </a:p>
        </p:txBody>
      </p:sp>
      <p:sp>
        <p:nvSpPr>
          <p:cNvPr id="17" name="页脚占位符 16"/>
          <p:cNvSpPr>
            <a:spLocks noGrp="1"/>
          </p:cNvSpPr>
          <p:nvPr>
            <p:ph type="ftr" sz="quarter" idx="11"/>
            <p:custDataLst>
              <p:tags r:id="rId3"/>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custDataLst>
              <p:tags r:id="rId4"/>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3" name="副标题 2"/>
          <p:cNvSpPr>
            <a:spLocks noGrp="1"/>
          </p:cNvSpPr>
          <p:nvPr>
            <p:ph type="subTitle" idx="1" hasCustomPrompt="1"/>
            <p:custDataLst>
              <p:tags r:id="rId5"/>
            </p:custDataLst>
          </p:nvPr>
        </p:nvSpPr>
        <p:spPr>
          <a:xfrm>
            <a:off x="2216785" y="3503930"/>
            <a:ext cx="7759065" cy="491490"/>
          </a:xfrm>
        </p:spPr>
        <p:txBody>
          <a:bodyPr lIns="90000" tIns="46800" rIns="90000" bIns="46800">
            <a:normAutofit/>
          </a:bodyPr>
          <a:lstStyle>
            <a:lvl1pPr marL="0" indent="0" algn="ctr" eaLnBrk="1" fontAlgn="auto" latinLnBrk="0" hangingPunct="1">
              <a:lnSpc>
                <a:spcPct val="100000"/>
              </a:lnSpc>
              <a:buNone/>
              <a:defRPr sz="2000" u="none" strike="noStrike" kern="1200" cap="none" spc="0" normalizeH="0" baseline="0">
                <a:solidFill>
                  <a:schemeClr val="accent1"/>
                </a:solidFill>
                <a:uFillTx/>
                <a:latin typeface="Arial" panose="020B0604020202020204" pitchFamily="34" charset="0"/>
                <a:ea typeface="微软雅黑"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2" name="标题 1"/>
          <p:cNvSpPr>
            <a:spLocks noGrp="1"/>
          </p:cNvSpPr>
          <p:nvPr>
            <p:ph type="ctrTitle" hasCustomPrompt="1"/>
            <p:custDataLst>
              <p:tags r:id="rId6"/>
            </p:custDataLst>
          </p:nvPr>
        </p:nvSpPr>
        <p:spPr>
          <a:xfrm>
            <a:off x="2216468" y="2292046"/>
            <a:ext cx="7759065" cy="1150960"/>
          </a:xfrm>
        </p:spPr>
        <p:txBody>
          <a:bodyPr lIns="90000" tIns="46800" rIns="90000" bIns="46800" anchor="b" anchorCtr="0">
            <a:noAutofit/>
          </a:bodyPr>
          <a:lstStyle>
            <a:lvl1pPr algn="ctr">
              <a:defRPr sz="6000" spc="600" baseline="0">
                <a:solidFill>
                  <a:schemeClr val="accent1"/>
                </a:solidFill>
                <a:ea typeface="汉仪旗黑-85S" panose="00020600040101010101" pitchFamily="18" charset="-122"/>
              </a:defRPr>
            </a:lvl1pPr>
          </a:lstStyle>
          <a:p>
            <a:r>
              <a:rPr lang="zh-CN" altLang="en-US" dirty="0"/>
              <a:t>单击此处编辑标题</a:t>
            </a:r>
          </a:p>
        </p:txBody>
      </p:sp>
      <p:sp>
        <p:nvSpPr>
          <p:cNvPr id="5" name="文本占位符 4"/>
          <p:cNvSpPr>
            <a:spLocks noGrp="1"/>
          </p:cNvSpPr>
          <p:nvPr>
            <p:ph type="body" sz="quarter" idx="13" hasCustomPrompt="1"/>
            <p:custDataLst>
              <p:tags r:id="rId7"/>
            </p:custDataLst>
          </p:nvPr>
        </p:nvSpPr>
        <p:spPr>
          <a:xfrm>
            <a:off x="4511039" y="4490846"/>
            <a:ext cx="1383093" cy="474726"/>
          </a:xfrm>
          <a:solidFill>
            <a:schemeClr val="accent1"/>
          </a:solidFill>
        </p:spPr>
        <p:txBody>
          <a:bodyPr lIns="90000" tIns="46800" rIns="90000" bIns="46800" anchor="ctr">
            <a:normAutofit/>
          </a:bodyPr>
          <a:lstStyle>
            <a:lvl1pPr marL="0" indent="0" algn="ctr">
              <a:buNone/>
              <a:defRPr u="none" strike="noStrike" kern="1200" cap="none" spc="0" normalizeH="0">
                <a:solidFill>
                  <a:schemeClr val="bg1"/>
                </a:solidFill>
                <a:latin typeface="Arial" panose="020B0604020202020204" pitchFamily="34" charset="0"/>
                <a:ea typeface="微软雅黑" panose="020B050302020402020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p>
        </p:txBody>
      </p:sp>
      <p:sp>
        <p:nvSpPr>
          <p:cNvPr id="14" name="文本占位符 13"/>
          <p:cNvSpPr>
            <a:spLocks noGrp="1"/>
          </p:cNvSpPr>
          <p:nvPr>
            <p:ph type="body" sz="quarter" idx="14" hasCustomPrompt="1"/>
            <p:custDataLst>
              <p:tags r:id="rId8"/>
            </p:custDataLst>
          </p:nvPr>
        </p:nvSpPr>
        <p:spPr>
          <a:xfrm>
            <a:off x="6096000" y="4490846"/>
            <a:ext cx="1383092" cy="474726"/>
          </a:xfrm>
          <a:ln>
            <a:solidFill>
              <a:schemeClr val="accent1"/>
            </a:solidFill>
          </a:ln>
        </p:spPr>
        <p:txBody>
          <a:bodyPr lIns="90000" tIns="46800" rIns="90000" bIns="46800" anchor="ctr">
            <a:normAutofit/>
          </a:bodyPr>
          <a:lstStyle>
            <a:lvl1pPr marL="0" indent="0" algn="ctr">
              <a:buNone/>
              <a:defRPr u="none" strike="noStrike" kern="1200" cap="none" spc="0" normalizeH="0">
                <a:ln>
                  <a:noFill/>
                </a:ln>
                <a:solidFill>
                  <a:schemeClr val="accent1"/>
                </a:solidFill>
                <a:latin typeface="Arial" panose="020B0604020202020204" pitchFamily="34" charset="0"/>
                <a:ea typeface="微软雅黑" panose="020B050302020402020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925" y="443230"/>
            <a:ext cx="10852150" cy="716915"/>
          </a:xfrm>
        </p:spPr>
        <p:txBody>
          <a:bodyPr vert="horz" lIns="90000" tIns="46800" rIns="90000" bIns="46800" rtlCol="0" anchor="t"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925" y="1160145"/>
            <a:ext cx="10852150" cy="5180965"/>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8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8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8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8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8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2020/5/20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pic>
        <p:nvPicPr>
          <p:cNvPr id="7" name="图片 6"/>
          <p:cNvPicPr>
            <a:picLocks noChangeAspect="1"/>
          </p:cNvPicPr>
          <p:nvPr>
            <p:custDataLst>
              <p:tags r:id="rId6"/>
            </p:custDataLst>
          </p:nvPr>
        </p:nvPicPr>
        <p:blipFill>
          <a:blip r:embed="rId8"/>
          <a:stretch>
            <a:fillRect/>
          </a:stretch>
        </p:blipFill>
        <p:spPr>
          <a:xfrm>
            <a:off x="0" y="6177281"/>
            <a:ext cx="12192000" cy="1324532"/>
          </a:xfrm>
          <a:prstGeom prst="rect">
            <a:avLst/>
          </a:prstGeom>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a:blip r:embed="rId8"/>
          <a:stretch>
            <a:fillRect/>
          </a:stretch>
        </p:blipFill>
        <p:spPr>
          <a:xfrm>
            <a:off x="0" y="35560"/>
            <a:ext cx="12192000" cy="2046605"/>
          </a:xfrm>
          <a:prstGeom prst="rect">
            <a:avLst/>
          </a:prstGeom>
        </p:spPr>
      </p:pic>
      <p:sp>
        <p:nvSpPr>
          <p:cNvPr id="4" name="日期占位符 3"/>
          <p:cNvSpPr>
            <a:spLocks noGrp="1"/>
          </p:cNvSpPr>
          <p:nvPr>
            <p:ph type="dt" sz="half" idx="10"/>
            <p:custDataLst>
              <p:tags r:id="rId2"/>
            </p:custDataLst>
          </p:nvPr>
        </p:nvSpPr>
        <p:spPr/>
        <p:txBody>
          <a:bodyPr/>
          <a:lstStyle/>
          <a:p>
            <a:fld id="{760FBDFE-C587-4B4C-A407-44438C67B59E}" type="datetimeFigureOut">
              <a:rPr lang="zh-CN" altLang="en-US" smtClean="0"/>
              <a:t>2020/5/20</a:t>
            </a:fld>
            <a:endParaRPr lang="zh-CN" altLang="en-US"/>
          </a:p>
        </p:txBody>
      </p:sp>
      <p:sp>
        <p:nvSpPr>
          <p:cNvPr id="5" name="页脚占位符 4"/>
          <p:cNvSpPr>
            <a:spLocks noGrp="1"/>
          </p:cNvSpPr>
          <p:nvPr>
            <p:ph type="ftr" sz="quarter" idx="11"/>
            <p:custDataLst>
              <p:tags r:id="rId3"/>
            </p:custDataLst>
          </p:nvPr>
        </p:nvSpPr>
        <p:spPr/>
        <p:txBody>
          <a:bodyPr/>
          <a:lstStyle/>
          <a:p>
            <a:endParaRPr lang="zh-CN" altLang="en-US"/>
          </a:p>
        </p:txBody>
      </p:sp>
      <p:sp>
        <p:nvSpPr>
          <p:cNvPr id="6" name="灯片编号占位符 5"/>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5"/>
            </p:custDataLst>
          </p:nvPr>
        </p:nvSpPr>
        <p:spPr>
          <a:xfrm>
            <a:off x="5251487" y="2681555"/>
            <a:ext cx="3577049" cy="716508"/>
          </a:xfrm>
        </p:spPr>
        <p:txBody>
          <a:bodyPr lIns="90000" tIns="46800" rIns="90000" bIns="0" anchor="ctr" anchorCtr="0">
            <a:normAutofit/>
          </a:bodyPr>
          <a:lstStyle>
            <a:lvl1pPr algn="dist">
              <a:defRPr sz="4400" u="none" strike="noStrike" kern="1200" cap="none" spc="300" normalizeH="0" baseline="0">
                <a:solidFill>
                  <a:schemeClr val="accent1"/>
                </a:solidFill>
                <a:uFillTx/>
                <a:latin typeface="Arial" panose="020B0604020202020204" pitchFamily="34" charset="0"/>
                <a:ea typeface="汉仪旗黑-85S" panose="00020600040101010101" pitchFamily="18" charset="-122"/>
              </a:defRPr>
            </a:lvl1pPr>
          </a:lstStyle>
          <a:p>
            <a:r>
              <a:rPr lang="zh-CN" altLang="en-US" dirty="0"/>
              <a:t>编辑标题</a:t>
            </a:r>
          </a:p>
        </p:txBody>
      </p:sp>
      <p:sp>
        <p:nvSpPr>
          <p:cNvPr id="3" name="文本占位符 2"/>
          <p:cNvSpPr>
            <a:spLocks noGrp="1"/>
          </p:cNvSpPr>
          <p:nvPr>
            <p:ph type="body" idx="1" hasCustomPrompt="1"/>
            <p:custDataLst>
              <p:tags r:id="rId6"/>
            </p:custDataLst>
          </p:nvPr>
        </p:nvSpPr>
        <p:spPr>
          <a:xfrm>
            <a:off x="5251487" y="3459937"/>
            <a:ext cx="3577050" cy="544296"/>
          </a:xfrm>
        </p:spPr>
        <p:txBody>
          <a:bodyPr lIns="90000" tIns="0" rIns="90000" bIns="46800">
            <a:normAutofit/>
          </a:bodyPr>
          <a:lstStyle>
            <a:lvl1pPr marL="0" indent="0" eaLnBrk="1" fontAlgn="auto" latinLnBrk="0" hangingPunct="1">
              <a:buNone/>
              <a:defRPr kumimoji="0" lang="zh-CN" altLang="en-US" sz="24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两栏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69930" y="952508"/>
            <a:ext cx="5283242"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3"/>
            </p:custDataLst>
          </p:nvPr>
        </p:nvSpPr>
        <p:spPr>
          <a:xfrm>
            <a:off x="6238877" y="952508"/>
            <a:ext cx="5283242" cy="5388907"/>
          </a:xfrm>
        </p:spPr>
        <p:txBody>
          <a:bodyPr lIns="90000" tIns="46800" rIns="90000" bIns="46800">
            <a:normAutofit/>
          </a:bodyPr>
          <a:lstStyle>
            <a:lvl1pPr>
              <a:defRPr sz="1600" baseline="0">
                <a:solidFill>
                  <a:schemeClr val="tx1">
                    <a:lumMod val="85000"/>
                    <a:lumOff val="15000"/>
                  </a:schemeClr>
                </a:solidFill>
                <a:latin typeface="Arial" panose="020B0604020202020204" pitchFamily="34" charset="0"/>
                <a:ea typeface="微软雅黑" panose="020B0503020204020204" charset="-122"/>
              </a:defRPr>
            </a:lvl1pPr>
            <a:lvl2pPr>
              <a:defRPr sz="1600" baseline="0">
                <a:solidFill>
                  <a:schemeClr val="tx1">
                    <a:lumMod val="85000"/>
                    <a:lumOff val="15000"/>
                  </a:schemeClr>
                </a:solidFill>
                <a:latin typeface="Arial" panose="020B0604020202020204" pitchFamily="34" charset="0"/>
                <a:ea typeface="微软雅黑" panose="020B0503020204020204" charset="-122"/>
              </a:defRPr>
            </a:lvl2pPr>
            <a:lvl3pPr>
              <a:defRPr sz="1600" baseline="0">
                <a:solidFill>
                  <a:schemeClr val="tx1">
                    <a:lumMod val="85000"/>
                    <a:lumOff val="15000"/>
                  </a:schemeClr>
                </a:solidFill>
                <a:latin typeface="Arial" panose="020B0604020202020204" pitchFamily="34" charset="0"/>
                <a:ea typeface="微软雅黑" panose="020B0503020204020204" charset="-122"/>
              </a:defRPr>
            </a:lvl3pPr>
            <a:lvl4pPr>
              <a:defRPr sz="1600" baseline="0">
                <a:solidFill>
                  <a:schemeClr val="tx1">
                    <a:lumMod val="85000"/>
                    <a:lumOff val="15000"/>
                  </a:schemeClr>
                </a:solidFill>
                <a:latin typeface="Arial" panose="020B0604020202020204" pitchFamily="34" charset="0"/>
                <a:ea typeface="微软雅黑" panose="020B0503020204020204" charset="-122"/>
              </a:defRPr>
            </a:lvl4pPr>
            <a:lvl5pPr>
              <a:defRPr sz="16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t>2020/5/20</a:t>
            </a:fld>
            <a:endParaRPr lang="zh-CN" altLang="en-US"/>
          </a:p>
        </p:txBody>
      </p:sp>
      <p:sp>
        <p:nvSpPr>
          <p:cNvPr id="6" name="页脚占位符 5"/>
          <p:cNvSpPr>
            <a:spLocks noGrp="1"/>
          </p:cNvSpPr>
          <p:nvPr>
            <p:ph type="ftr" sz="quarter" idx="11"/>
            <p:custDataLst>
              <p:tags r:id="rId5"/>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6"/>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pic>
        <p:nvPicPr>
          <p:cNvPr id="10" name="图片 9" descr="C:\Users\kingsoft\Desktop\图片7副本.png图片7副本"/>
          <p:cNvPicPr>
            <a:picLocks noChangeAspect="1"/>
          </p:cNvPicPr>
          <p:nvPr>
            <p:custDataLst>
              <p:tags r:id="rId7"/>
            </p:custDataLst>
          </p:nvPr>
        </p:nvPicPr>
        <p:blipFill rotWithShape="1">
          <a:blip r:embed="rId10"/>
          <a:srcRect/>
          <a:stretch>
            <a:fillRect/>
          </a:stretch>
        </p:blipFill>
        <p:spPr>
          <a:xfrm>
            <a:off x="-16510" y="5971592"/>
            <a:ext cx="3478627" cy="907998"/>
          </a:xfrm>
          <a:prstGeom prst="rect">
            <a:avLst/>
          </a:prstGeom>
        </p:spPr>
      </p:pic>
      <p:pic>
        <p:nvPicPr>
          <p:cNvPr id="11" name="图片 10" descr="C:\Users\kingsoft\Desktop\图片7副本.png图片7副本"/>
          <p:cNvPicPr>
            <a:picLocks noChangeAspect="1"/>
          </p:cNvPicPr>
          <p:nvPr>
            <p:custDataLst>
              <p:tags r:id="rId8"/>
            </p:custDataLst>
          </p:nvPr>
        </p:nvPicPr>
        <p:blipFill rotWithShape="1">
          <a:blip r:embed="rId11"/>
          <a:srcRect/>
          <a:stretch>
            <a:fillRect/>
          </a:stretch>
        </p:blipFill>
        <p:spPr>
          <a:xfrm flipH="1">
            <a:off x="8716609" y="5905492"/>
            <a:ext cx="3481106" cy="974098"/>
          </a:xfrm>
          <a:prstGeom prst="rect">
            <a:avLst/>
          </a:prstGeom>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952508"/>
            <a:ext cx="5283242" cy="381003"/>
          </a:xfrm>
        </p:spPr>
        <p:txBody>
          <a:bodyPr lIns="90000" tIns="46800" rIns="90000" bIns="4680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406525"/>
            <a:ext cx="5283200" cy="4934752"/>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952508"/>
            <a:ext cx="5283242" cy="381003"/>
          </a:xfrm>
        </p:spPr>
        <p:txBody>
          <a:bodyPr vert="horz" lIns="90000" tIns="46800" rIns="90000" bIns="468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406525"/>
            <a:ext cx="5283242" cy="4934752"/>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2020/5/20</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pic>
        <p:nvPicPr>
          <p:cNvPr id="10" name="图片 9" descr="C:\Users\kingsoft\Desktop\图片7副本.png图片7副本"/>
          <p:cNvPicPr>
            <a:picLocks noChangeAspect="1"/>
          </p:cNvPicPr>
          <p:nvPr>
            <p:custDataLst>
              <p:tags r:id="rId9"/>
            </p:custDataLst>
          </p:nvPr>
        </p:nvPicPr>
        <p:blipFill rotWithShape="1">
          <a:blip r:embed="rId12"/>
          <a:srcRect/>
          <a:stretch>
            <a:fillRect/>
          </a:stretch>
        </p:blipFill>
        <p:spPr>
          <a:xfrm flipH="1">
            <a:off x="8716609" y="5905492"/>
            <a:ext cx="3481106" cy="974098"/>
          </a:xfrm>
          <a:prstGeom prst="rect">
            <a:avLst/>
          </a:prstGeom>
        </p:spPr>
      </p:pic>
      <p:pic>
        <p:nvPicPr>
          <p:cNvPr id="11" name="图片 10" descr="C:\Users\kingsoft\Desktop\图片7副本.png图片7副本"/>
          <p:cNvPicPr>
            <a:picLocks noChangeAspect="1"/>
          </p:cNvPicPr>
          <p:nvPr>
            <p:custDataLst>
              <p:tags r:id="rId10"/>
            </p:custDataLst>
          </p:nvPr>
        </p:nvPicPr>
        <p:blipFill rotWithShape="1">
          <a:blip r:embed="rId13"/>
          <a:srcRect/>
          <a:stretch>
            <a:fillRect/>
          </a:stretch>
        </p:blipFill>
        <p:spPr>
          <a:xfrm>
            <a:off x="-16510" y="5971592"/>
            <a:ext cx="3478627" cy="907998"/>
          </a:xfrm>
          <a:prstGeom prst="rect">
            <a:avLst/>
          </a:prstGeom>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8" name="组合 7"/>
          <p:cNvGrpSpPr/>
          <p:nvPr>
            <p:custDataLst>
              <p:tags r:id="rId1"/>
            </p:custDataLst>
          </p:nvPr>
        </p:nvGrpSpPr>
        <p:grpSpPr>
          <a:xfrm>
            <a:off x="0" y="-15482"/>
            <a:ext cx="3649343" cy="6857999"/>
            <a:chOff x="0" y="-15482"/>
            <a:chExt cx="3649343" cy="6857999"/>
          </a:xfrm>
        </p:grpSpPr>
        <p:pic>
          <p:nvPicPr>
            <p:cNvPr id="9" name="图片 8"/>
            <p:cNvPicPr>
              <a:picLocks noChangeAspect="1"/>
            </p:cNvPicPr>
            <p:nvPr userDrawn="1">
              <p:custDataLst>
                <p:tags r:id="rId10"/>
              </p:custDataLst>
            </p:nvPr>
          </p:nvPicPr>
          <p:blipFill>
            <a:blip r:embed="rId13"/>
            <a:stretch>
              <a:fillRect/>
            </a:stretch>
          </p:blipFill>
          <p:spPr>
            <a:xfrm rot="16200000">
              <a:off x="-1596587" y="1596587"/>
              <a:ext cx="6842517" cy="3649343"/>
            </a:xfrm>
            <a:prstGeom prst="rect">
              <a:avLst/>
            </a:prstGeom>
          </p:spPr>
        </p:pic>
        <p:pic>
          <p:nvPicPr>
            <p:cNvPr id="10" name="图片 9"/>
            <p:cNvPicPr>
              <a:picLocks noChangeAspect="1"/>
            </p:cNvPicPr>
            <p:nvPr userDrawn="1">
              <p:custDataLst>
                <p:tags r:id="rId11"/>
              </p:custDataLst>
            </p:nvPr>
          </p:nvPicPr>
          <p:blipFill rotWithShape="1">
            <a:blip r:embed="rId14"/>
            <a:srcRect/>
            <a:stretch>
              <a:fillRect/>
            </a:stretch>
          </p:blipFill>
          <p:spPr>
            <a:xfrm rot="5400000">
              <a:off x="-2338959" y="2323477"/>
              <a:ext cx="6857999" cy="2180082"/>
            </a:xfrm>
            <a:prstGeom prst="rect">
              <a:avLst/>
            </a:prstGeom>
          </p:spPr>
        </p:pic>
      </p:grpSp>
      <p:grpSp>
        <p:nvGrpSpPr>
          <p:cNvPr id="11" name="组合 10"/>
          <p:cNvGrpSpPr/>
          <p:nvPr>
            <p:custDataLst>
              <p:tags r:id="rId2"/>
            </p:custDataLst>
          </p:nvPr>
        </p:nvGrpSpPr>
        <p:grpSpPr>
          <a:xfrm rot="10800000">
            <a:off x="8542657" y="15483"/>
            <a:ext cx="3649343" cy="6857999"/>
            <a:chOff x="0" y="-15482"/>
            <a:chExt cx="3649343" cy="6857999"/>
          </a:xfrm>
        </p:grpSpPr>
        <p:pic>
          <p:nvPicPr>
            <p:cNvPr id="12" name="图片 11"/>
            <p:cNvPicPr>
              <a:picLocks noChangeAspect="1"/>
            </p:cNvPicPr>
            <p:nvPr userDrawn="1">
              <p:custDataLst>
                <p:tags r:id="rId8"/>
              </p:custDataLst>
            </p:nvPr>
          </p:nvPicPr>
          <p:blipFill>
            <a:blip r:embed="rId13"/>
            <a:stretch>
              <a:fillRect/>
            </a:stretch>
          </p:blipFill>
          <p:spPr>
            <a:xfrm rot="16200000">
              <a:off x="-1596587" y="1596587"/>
              <a:ext cx="6842517" cy="3649343"/>
            </a:xfrm>
            <a:prstGeom prst="rect">
              <a:avLst/>
            </a:prstGeom>
          </p:spPr>
        </p:pic>
        <p:pic>
          <p:nvPicPr>
            <p:cNvPr id="13" name="图片 12"/>
            <p:cNvPicPr>
              <a:picLocks noChangeAspect="1"/>
            </p:cNvPicPr>
            <p:nvPr userDrawn="1">
              <p:custDataLst>
                <p:tags r:id="rId9"/>
              </p:custDataLst>
            </p:nvPr>
          </p:nvPicPr>
          <p:blipFill rotWithShape="1">
            <a:blip r:embed="rId14"/>
            <a:srcRect/>
            <a:stretch>
              <a:fillRect/>
            </a:stretch>
          </p:blipFill>
          <p:spPr>
            <a:xfrm rot="5400000">
              <a:off x="-2338959" y="2323477"/>
              <a:ext cx="6857999" cy="2180082"/>
            </a:xfrm>
            <a:prstGeom prst="rect">
              <a:avLst/>
            </a:prstGeom>
          </p:spPr>
        </p:pic>
      </p:grpSp>
      <p:sp>
        <p:nvSpPr>
          <p:cNvPr id="2" name="标题 1"/>
          <p:cNvSpPr>
            <a:spLocks noGrp="1"/>
          </p:cNvSpPr>
          <p:nvPr>
            <p:ph type="title"/>
            <p:custDataLst>
              <p:tags r:id="rId3"/>
            </p:custDataLst>
          </p:nvPr>
        </p:nvSpPr>
        <p:spPr/>
        <p:txBody>
          <a:bodyPr vert="horz" lIns="90000" tIns="46800" rIns="90000" bIns="46800" rtlCol="0" anchor="t" anchorCtr="0">
            <a:normAutofit/>
          </a:bodyPr>
          <a:lstStyle>
            <a:lvl1pPr marL="0" marR="0" lvl="0" algn="ctr"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2020/5/20</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
        <p:nvSpPr>
          <p:cNvPr id="14" name="矩形: 圆角 13"/>
          <p:cNvSpPr/>
          <p:nvPr>
            <p:custDataLst>
              <p:tags r:id="rId7"/>
            </p:custDataLst>
          </p:nvPr>
        </p:nvSpPr>
        <p:spPr>
          <a:xfrm>
            <a:off x="5638165" y="1484173"/>
            <a:ext cx="914400" cy="47625"/>
          </a:xfrm>
          <a:prstGeom prst="roundRect">
            <a:avLst>
              <a:gd name="adj" fmla="val 50000"/>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2020/5/20</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56F17D1-8D5E-4CFF-B688-992D981BB9B1}"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Click="0" advTm="0">
    <p:random/>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930"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2"/>
            </p:custDataLst>
          </p:nvPr>
        </p:nvSpPr>
        <p:spPr>
          <a:xfrm>
            <a:off x="669930" y="952508"/>
            <a:ext cx="5283242" cy="5388907"/>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238925" y="952508"/>
            <a:ext cx="5283242"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t>2020/5/20</a:t>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t>‹#›</a:t>
            </a:fld>
            <a:endParaRPr lang="zh-CN" altLang="en-US"/>
          </a:p>
        </p:txBody>
      </p:sp>
      <p:pic>
        <p:nvPicPr>
          <p:cNvPr id="9" name="图片 8" descr="C:\Users\kingsoft\Desktop\图片7副本.png图片7副本"/>
          <p:cNvPicPr>
            <a:picLocks noChangeAspect="1"/>
          </p:cNvPicPr>
          <p:nvPr>
            <p:custDataLst>
              <p:tags r:id="rId7"/>
            </p:custDataLst>
          </p:nvPr>
        </p:nvPicPr>
        <p:blipFill rotWithShape="1">
          <a:blip r:embed="rId9"/>
          <a:srcRect/>
          <a:stretch>
            <a:fillRect/>
          </a:stretch>
        </p:blipFill>
        <p:spPr>
          <a:xfrm flipH="1">
            <a:off x="8231997" y="5327780"/>
            <a:ext cx="3960001" cy="1530220"/>
          </a:xfrm>
          <a:prstGeom prst="rect">
            <a:avLst/>
          </a:prstGeom>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a:blip r:embed="rId9"/>
          <a:stretch>
            <a:fillRect/>
          </a:stretch>
        </p:blipFill>
        <p:spPr>
          <a:xfrm rot="5400000">
            <a:off x="-3378783" y="2809615"/>
            <a:ext cx="6858002" cy="1238771"/>
          </a:xfrm>
          <a:prstGeom prst="rect">
            <a:avLst/>
          </a:prstGeom>
        </p:spPr>
      </p:pic>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t>2020/5/20</a:t>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pic>
        <p:nvPicPr>
          <p:cNvPr id="9" name="图片 8" descr="C:\Users\kingsoft\Desktop\图片7副本.png图片7副本"/>
          <p:cNvPicPr>
            <a:picLocks noChangeAspect="1"/>
          </p:cNvPicPr>
          <p:nvPr>
            <p:custDataLst>
              <p:tags r:id="rId7"/>
            </p:custDataLst>
          </p:nvPr>
        </p:nvPicPr>
        <p:blipFill rotWithShape="1">
          <a:blip r:embed="rId10"/>
          <a:srcRect/>
          <a:stretch>
            <a:fillRect/>
          </a:stretch>
        </p:blipFill>
        <p:spPr>
          <a:xfrm flipH="1">
            <a:off x="8231997" y="5327780"/>
            <a:ext cx="3960001" cy="1530220"/>
          </a:xfrm>
          <a:prstGeom prst="rect">
            <a:avLst/>
          </a:prstGeom>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7"/>
          <a:stretch>
            <a:fillRect/>
          </a:stretch>
        </p:blipFill>
        <p:spPr>
          <a:xfrm>
            <a:off x="0" y="-15240"/>
            <a:ext cx="12192000" cy="2046605"/>
          </a:xfrm>
          <a:prstGeom prst="rect">
            <a:avLst/>
          </a:prstGeom>
        </p:spPr>
      </p:pic>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2020/5/20</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pic>
        <p:nvPicPr>
          <p:cNvPr id="10" name="图片 9"/>
          <p:cNvPicPr>
            <a:picLocks noChangeAspect="1"/>
          </p:cNvPicPr>
          <p:nvPr>
            <p:custDataLst>
              <p:tags r:id="rId1"/>
            </p:custDataLst>
          </p:nvPr>
        </p:nvPicPr>
        <p:blipFill>
          <a:blip r:embed="rId11"/>
          <a:stretch>
            <a:fillRect/>
          </a:stretch>
        </p:blipFill>
        <p:spPr>
          <a:xfrm>
            <a:off x="0" y="6177281"/>
            <a:ext cx="12192000" cy="1165911"/>
          </a:xfrm>
          <a:prstGeom prst="rect">
            <a:avLst/>
          </a:prstGeom>
        </p:spPr>
      </p:pic>
      <p:pic>
        <p:nvPicPr>
          <p:cNvPr id="6" name="图片 5"/>
          <p:cNvPicPr>
            <a:picLocks noChangeAspect="1"/>
          </p:cNvPicPr>
          <p:nvPr>
            <p:custDataLst>
              <p:tags r:id="rId2"/>
            </p:custDataLst>
          </p:nvPr>
        </p:nvPicPr>
        <p:blipFill>
          <a:blip r:embed="rId12"/>
          <a:stretch>
            <a:fillRect/>
          </a:stretch>
        </p:blipFill>
        <p:spPr>
          <a:xfrm>
            <a:off x="0" y="35560"/>
            <a:ext cx="12192000" cy="2046605"/>
          </a:xfrm>
          <a:prstGeom prst="rect">
            <a:avLst/>
          </a:prstGeom>
        </p:spPr>
      </p:pic>
      <p:sp>
        <p:nvSpPr>
          <p:cNvPr id="2" name="标题 1"/>
          <p:cNvSpPr>
            <a:spLocks noGrp="1"/>
          </p:cNvSpPr>
          <p:nvPr>
            <p:ph type="title" hasCustomPrompt="1"/>
            <p:custDataLst>
              <p:tags r:id="rId3"/>
            </p:custDataLst>
          </p:nvPr>
        </p:nvSpPr>
        <p:spPr>
          <a:xfrm>
            <a:off x="3125639" y="2421777"/>
            <a:ext cx="5940722" cy="1336635"/>
          </a:xfrm>
        </p:spPr>
        <p:txBody>
          <a:bodyPr vert="horz" lIns="90000" tIns="46800" rIns="90000" bIns="46800" rtlCol="0" anchor="b" anchorCtr="0">
            <a:normAutofit/>
          </a:bodyPr>
          <a:lstStyle>
            <a:lvl1pPr marL="0" marR="0" algn="ctr" defTabSz="914400" rtl="0" eaLnBrk="1" fontAlgn="auto" latinLnBrk="0" hangingPunct="1">
              <a:lnSpc>
                <a:spcPct val="100000"/>
              </a:lnSpc>
              <a:buNone/>
              <a:defRPr kumimoji="0" lang="zh-CN" altLang="en-US" sz="7200" b="1" i="0" u="none" strike="noStrike" kern="1200" cap="none" spc="600" normalizeH="0" baseline="0" noProof="1" dirty="0">
                <a:solidFill>
                  <a:schemeClr val="accent1"/>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2020/5/20</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pic>
        <p:nvPicPr>
          <p:cNvPr id="9" name="图片 8"/>
          <p:cNvPicPr>
            <a:picLocks noChangeAspect="1"/>
          </p:cNvPicPr>
          <p:nvPr>
            <p:custDataLst>
              <p:tags r:id="rId7"/>
            </p:custDataLst>
          </p:nvPr>
        </p:nvPicPr>
        <p:blipFill rotWithShape="1">
          <a:blip r:embed="rId13"/>
          <a:srcRect/>
          <a:stretch>
            <a:fillRect/>
          </a:stretch>
        </p:blipFill>
        <p:spPr>
          <a:xfrm>
            <a:off x="0" y="-3"/>
            <a:ext cx="12192000" cy="1704978"/>
          </a:xfrm>
          <a:prstGeom prst="rect">
            <a:avLst/>
          </a:prstGeom>
        </p:spPr>
      </p:pic>
      <p:sp>
        <p:nvSpPr>
          <p:cNvPr id="13" name="文本占位符 12"/>
          <p:cNvSpPr>
            <a:spLocks noGrp="1"/>
          </p:cNvSpPr>
          <p:nvPr>
            <p:ph type="body" sz="quarter" idx="13" hasCustomPrompt="1"/>
            <p:custDataLst>
              <p:tags r:id="rId8"/>
            </p:custDataLst>
          </p:nvPr>
        </p:nvSpPr>
        <p:spPr>
          <a:xfrm>
            <a:off x="4632702" y="4417887"/>
            <a:ext cx="1302101" cy="485285"/>
          </a:xfrm>
          <a:solidFill>
            <a:schemeClr val="accent1"/>
          </a:solidFill>
        </p:spPr>
        <p:txBody>
          <a:bodyPr/>
          <a:lstStyle>
            <a:lvl1pPr marL="0" indent="0" algn="r">
              <a:buNone/>
              <a:defRPr>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p>
        </p:txBody>
      </p:sp>
      <p:sp>
        <p:nvSpPr>
          <p:cNvPr id="15" name="文本占位符 14"/>
          <p:cNvSpPr>
            <a:spLocks noGrp="1"/>
          </p:cNvSpPr>
          <p:nvPr>
            <p:ph type="body" sz="quarter" idx="14" hasCustomPrompt="1"/>
            <p:custDataLst>
              <p:tags r:id="rId9"/>
            </p:custDataLst>
          </p:nvPr>
        </p:nvSpPr>
        <p:spPr>
          <a:xfrm>
            <a:off x="6257198" y="4417887"/>
            <a:ext cx="1302102" cy="485285"/>
          </a:xfrm>
          <a:ln>
            <a:solidFill>
              <a:schemeClr val="accent1"/>
            </a:solidFill>
          </a:ln>
        </p:spPr>
        <p:txBody>
          <a:bodyPr/>
          <a:lstStyle>
            <a:lvl1pPr marL="0" indent="0">
              <a:buNone/>
              <a:defRPr>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noAutofit/>
          </a:bodyPr>
          <a:lstStyle>
            <a:lvl1pPr>
              <a:defRPr sz="24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2"/>
            </p:custDataLst>
          </p:nvPr>
        </p:nvSpPr>
        <p:spPr/>
        <p:txBody>
          <a:bodyPr/>
          <a:lstStyle>
            <a:lvl1pPr>
              <a:defRPr baseline="0">
                <a:latin typeface="微软雅黑" panose="020B0503020204020204" charset="-122"/>
              </a:defRPr>
            </a:lvl1pPr>
          </a:lstStyle>
          <a:p>
            <a:fld id="{760FBDFE-C587-4B4C-A407-44438C67B59E}" type="datetimeFigureOut">
              <a:rPr lang="zh-CN" altLang="en-US" smtClean="0"/>
              <a:t>2020/5/20</a:t>
            </a:fld>
            <a:endParaRPr lang="zh-CN" altLang="en-US"/>
          </a:p>
        </p:txBody>
      </p:sp>
      <p:sp>
        <p:nvSpPr>
          <p:cNvPr id="4" name="页脚占位符 3"/>
          <p:cNvSpPr>
            <a:spLocks noGrp="1"/>
          </p:cNvSpPr>
          <p:nvPr>
            <p:ph type="ftr" sz="quarter" idx="11"/>
            <p:custDataLst>
              <p:tags r:id="rId3"/>
            </p:custDataLst>
          </p:nvPr>
        </p:nvSpPr>
        <p:spPr/>
        <p:txBody>
          <a:bodyPr/>
          <a:lstStyle>
            <a:lvl1pPr>
              <a:defRPr baseline="0">
                <a:latin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4"/>
            </p:custDataLst>
          </p:nvPr>
        </p:nvSpPr>
        <p:spPr/>
        <p:txBody>
          <a:bodyPr/>
          <a:lstStyle>
            <a:lvl1pPr>
              <a:defRPr baseline="0">
                <a:latin typeface="微软雅黑" panose="020B0503020204020204" charset="-122"/>
              </a:defRPr>
            </a:lvl1pPr>
          </a:lstStyle>
          <a:p>
            <a:fld id="{49AE70B2-8BF9-45C0-BB95-33D1B9D3A854}" type="slidenum">
              <a:rPr lang="zh-CN" altLang="en-US" smtClean="0"/>
              <a:t>‹#›</a:t>
            </a:fld>
            <a:endParaRPr lang="zh-CN" altLang="en-US" dirty="0"/>
          </a:p>
        </p:txBody>
      </p:sp>
      <p:pic>
        <p:nvPicPr>
          <p:cNvPr id="18" name="图片 17"/>
          <p:cNvPicPr>
            <a:picLocks noChangeAspect="1"/>
          </p:cNvPicPr>
          <p:nvPr>
            <p:custDataLst>
              <p:tags r:id="rId5"/>
            </p:custDataLst>
          </p:nvPr>
        </p:nvPicPr>
        <p:blipFill>
          <a:blip r:embed="rId7"/>
          <a:stretch>
            <a:fillRect/>
          </a:stretch>
        </p:blipFill>
        <p:spPr>
          <a:xfrm>
            <a:off x="0" y="6177281"/>
            <a:ext cx="12192000" cy="1315202"/>
          </a:xfrm>
          <a:prstGeom prst="rect">
            <a:avLst/>
          </a:prstGeom>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6" name="矩形 5"/>
          <p:cNvSpPr/>
          <p:nvPr>
            <p:custDataLst>
              <p:tags r:id="rId1"/>
            </p:custDataLst>
          </p:nvPr>
        </p:nvSpPr>
        <p:spPr>
          <a:xfrm>
            <a:off x="286385" y="273050"/>
            <a:ext cx="11616055" cy="63119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dirty="0">
              <a:latin typeface="Arial" panose="020B0604020202020204" pitchFamily="34" charset="0"/>
              <a:ea typeface="微软雅黑" panose="020B0503020204020204" charset="-122"/>
              <a:sym typeface="+mn-ea"/>
            </a:endParaRPr>
          </a:p>
        </p:txBody>
      </p:sp>
      <p:sp>
        <p:nvSpPr>
          <p:cNvPr id="3" name="日期占位符 2"/>
          <p:cNvSpPr>
            <a:spLocks noGrp="1"/>
          </p:cNvSpPr>
          <p:nvPr>
            <p:ph type="dt" sz="half" idx="10"/>
            <p:custDataLst>
              <p:tags r:id="rId2"/>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t>2020/5/20</a:t>
            </a:fld>
            <a:endParaRPr lang="zh-CN" altLang="en-US"/>
          </a:p>
        </p:txBody>
      </p:sp>
      <p:sp>
        <p:nvSpPr>
          <p:cNvPr id="2" name="标题 1"/>
          <p:cNvSpPr>
            <a:spLocks noGrp="1"/>
          </p:cNvSpPr>
          <p:nvPr>
            <p:ph type="title" hasCustomPrompt="1"/>
            <p:custDataLst>
              <p:tags r:id="rId3"/>
            </p:custDataLst>
          </p:nvPr>
        </p:nvSpPr>
        <p:spPr>
          <a:xfrm>
            <a:off x="1281600" y="1249200"/>
            <a:ext cx="9626400" cy="723600"/>
          </a:xfrm>
        </p:spPr>
        <p:txBody>
          <a:bodyPr anchor="ctr"/>
          <a:lstStyle>
            <a:lvl1pPr>
              <a:defRPr sz="3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4"/>
            </p:custDataLst>
          </p:nvPr>
        </p:nvSpPr>
        <p:spPr>
          <a:xfrm>
            <a:off x="1281113" y="2163600"/>
            <a:ext cx="9626600" cy="3445200"/>
          </a:xfrm>
        </p:spPr>
        <p:txBody>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页脚占位符 3"/>
          <p:cNvSpPr>
            <a:spLocks noGrp="1"/>
          </p:cNvSpPr>
          <p:nvPr>
            <p:ph type="ftr" sz="quarter" idx="11"/>
            <p:custDataLst>
              <p:tags r:id="rId5"/>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pic>
        <p:nvPicPr>
          <p:cNvPr id="10" name="图片 9" descr="C:\Users\kingsoft\Desktop\图片7副本.png图片7副本"/>
          <p:cNvPicPr>
            <a:picLocks noChangeAspect="1"/>
          </p:cNvPicPr>
          <p:nvPr>
            <p:custDataLst>
              <p:tags r:id="rId7"/>
            </p:custDataLst>
          </p:nvPr>
        </p:nvPicPr>
        <p:blipFill rotWithShape="1">
          <a:blip r:embed="rId9"/>
          <a:srcRect/>
          <a:stretch>
            <a:fillRect/>
          </a:stretch>
        </p:blipFill>
        <p:spPr>
          <a:xfrm flipH="1">
            <a:off x="7072603" y="4933186"/>
            <a:ext cx="4829835" cy="1651763"/>
          </a:xfrm>
          <a:prstGeom prst="rect">
            <a:avLst/>
          </a:prstGeom>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3" name="矩形 12"/>
          <p:cNvSpPr/>
          <p:nvPr>
            <p:custDataLst>
              <p:tags r:id="rId1"/>
            </p:custDataLst>
          </p:nvPr>
        </p:nvSpPr>
        <p:spPr>
          <a:xfrm>
            <a:off x="0" y="0"/>
            <a:ext cx="4823460" cy="685863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olidFill>
                <a:schemeClr val="accent1"/>
              </a:solidFill>
              <a:sym typeface="+mn-ea"/>
            </a:endParaRPr>
          </a:p>
        </p:txBody>
      </p:sp>
      <p:sp>
        <p:nvSpPr>
          <p:cNvPr id="2" name="标题 1"/>
          <p:cNvSpPr>
            <a:spLocks noGrp="1"/>
          </p:cNvSpPr>
          <p:nvPr>
            <p:ph type="title" hasCustomPrompt="1"/>
            <p:custDataLst>
              <p:tags r:id="rId2"/>
            </p:custDataLst>
          </p:nvPr>
        </p:nvSpPr>
        <p:spPr>
          <a:xfrm>
            <a:off x="583200" y="770400"/>
            <a:ext cx="3960000" cy="882000"/>
          </a:xfrm>
        </p:spPr>
        <p:txBody>
          <a:bodyPr anchor="ctr"/>
          <a:lstStyle>
            <a:lvl1pPr>
              <a:defRPr sz="36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2020/5/20</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6"/>
            </p:custDataLst>
          </p:nvPr>
        </p:nvSpPr>
        <p:spPr>
          <a:xfrm>
            <a:off x="586800" y="1764000"/>
            <a:ext cx="3956400" cy="4093200"/>
          </a:xfrm>
        </p:spPr>
        <p:txBody>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9" name="内容占位符 8"/>
          <p:cNvSpPr>
            <a:spLocks noGrp="1"/>
          </p:cNvSpPr>
          <p:nvPr>
            <p:ph sz="quarter" idx="14"/>
            <p:custDataLst>
              <p:tags r:id="rId7"/>
            </p:custDataLst>
          </p:nvPr>
        </p:nvSpPr>
        <p:spPr>
          <a:xfrm>
            <a:off x="5101200" y="769938"/>
            <a:ext cx="6480000" cy="5087937"/>
          </a:xfrm>
        </p:spPr>
        <p:txBody>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pic>
        <p:nvPicPr>
          <p:cNvPr id="10" name="图片 9" descr="C:\Users\kingsoft\Desktop\图片7副本.png图片7副本"/>
          <p:cNvPicPr>
            <a:picLocks noChangeAspect="1"/>
          </p:cNvPicPr>
          <p:nvPr>
            <p:custDataLst>
              <p:tags r:id="rId8"/>
            </p:custDataLst>
          </p:nvPr>
        </p:nvPicPr>
        <p:blipFill rotWithShape="1">
          <a:blip r:embed="rId10"/>
          <a:srcRect/>
          <a:stretch>
            <a:fillRect/>
          </a:stretch>
        </p:blipFill>
        <p:spPr>
          <a:xfrm flipH="1">
            <a:off x="8231997" y="5327780"/>
            <a:ext cx="3960001" cy="1530220"/>
          </a:xfrm>
          <a:prstGeom prst="rect">
            <a:avLst/>
          </a:prstGeom>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3" name="矩形 12"/>
          <p:cNvSpPr/>
          <p:nvPr>
            <p:custDataLst>
              <p:tags r:id="rId1"/>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2"/>
            </p:custDataLst>
          </p:nvPr>
        </p:nvSpPr>
        <p:spPr>
          <a:xfrm>
            <a:off x="612000" y="781200"/>
            <a:ext cx="10976400" cy="626400"/>
          </a:xfrm>
        </p:spPr>
        <p:txBody>
          <a:bodyPr anchor="ctr"/>
          <a:lstStyle>
            <a:lvl1pPr algn="ctr">
              <a:defRPr sz="36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2020/5/20</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6"/>
            </p:custDataLst>
          </p:nvPr>
        </p:nvSpPr>
        <p:spPr>
          <a:xfrm>
            <a:off x="612000" y="1659600"/>
            <a:ext cx="10975975" cy="828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7"/>
            </p:custDataLst>
          </p:nvPr>
        </p:nvSpPr>
        <p:spPr>
          <a:xfrm>
            <a:off x="612775" y="2808000"/>
            <a:ext cx="10965600" cy="3430800"/>
          </a:xfrm>
        </p:spPr>
        <p:txBody>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pic>
        <p:nvPicPr>
          <p:cNvPr id="16" name="图片 15" descr="C:\Users\kingsoft\Desktop\图片7副本.png图片7副本"/>
          <p:cNvPicPr>
            <a:picLocks noChangeAspect="1"/>
          </p:cNvPicPr>
          <p:nvPr>
            <p:custDataLst>
              <p:tags r:id="rId8"/>
            </p:custDataLst>
          </p:nvPr>
        </p:nvPicPr>
        <p:blipFill rotWithShape="1">
          <a:blip r:embed="rId10"/>
          <a:srcRect/>
          <a:stretch>
            <a:fillRect/>
          </a:stretch>
        </p:blipFill>
        <p:spPr>
          <a:xfrm flipH="1">
            <a:off x="8231997" y="5327780"/>
            <a:ext cx="3960001" cy="1530220"/>
          </a:xfrm>
          <a:prstGeom prst="rect">
            <a:avLst/>
          </a:prstGeom>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pic>
        <p:nvPicPr>
          <p:cNvPr id="18" name="图片 17"/>
          <p:cNvPicPr>
            <a:picLocks noChangeAspect="1"/>
          </p:cNvPicPr>
          <p:nvPr>
            <p:custDataLst>
              <p:tags r:id="rId1"/>
            </p:custDataLst>
          </p:nvPr>
        </p:nvPicPr>
        <p:blipFill>
          <a:blip r:embed="rId10"/>
          <a:stretch>
            <a:fillRect/>
          </a:stretch>
        </p:blipFill>
        <p:spPr>
          <a:xfrm>
            <a:off x="3810" y="0"/>
            <a:ext cx="12192000" cy="1975485"/>
          </a:xfrm>
          <a:prstGeom prst="rect">
            <a:avLst/>
          </a:prstGeom>
        </p:spPr>
      </p:pic>
      <p:sp>
        <p:nvSpPr>
          <p:cNvPr id="13" name="矩形 12"/>
          <p:cNvSpPr/>
          <p:nvPr>
            <p:custDataLst>
              <p:tags r:id="rId2"/>
            </p:custDataLst>
          </p:nvPr>
        </p:nvSpPr>
        <p:spPr>
          <a:xfrm>
            <a:off x="0" y="50419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3"/>
            </p:custDataLst>
          </p:nvPr>
        </p:nvSpPr>
        <p:spPr>
          <a:xfrm>
            <a:off x="604800" y="669600"/>
            <a:ext cx="10976400" cy="565200"/>
          </a:xfrm>
        </p:spPr>
        <p:txBody>
          <a:bodyPr anchor="ctr"/>
          <a:lstStyle>
            <a:lvl1pPr algn="ctr">
              <a:defRPr sz="3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2020/5/20</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7"/>
            </p:custDataLst>
          </p:nvPr>
        </p:nvSpPr>
        <p:spPr>
          <a:xfrm>
            <a:off x="604837" y="1681200"/>
            <a:ext cx="10990800" cy="3211200"/>
          </a:xfrm>
        </p:spPr>
        <p:txBody>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9" name="文本占位符 8"/>
          <p:cNvSpPr>
            <a:spLocks noGrp="1"/>
          </p:cNvSpPr>
          <p:nvPr>
            <p:ph type="body" sz="quarter" idx="14"/>
            <p:custDataLst>
              <p:tags r:id="rId8"/>
            </p:custDataLst>
          </p:nvPr>
        </p:nvSpPr>
        <p:spPr>
          <a:xfrm>
            <a:off x="594000" y="5180400"/>
            <a:ext cx="11001600" cy="1011600"/>
          </a:xfrm>
        </p:spPr>
        <p:txBody>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pic>
        <p:nvPicPr>
          <p:cNvPr id="18" name="图片 17"/>
          <p:cNvPicPr>
            <a:picLocks noChangeAspect="1"/>
          </p:cNvPicPr>
          <p:nvPr>
            <p:custDataLst>
              <p:tags r:id="rId1"/>
            </p:custDataLst>
          </p:nvPr>
        </p:nvPicPr>
        <p:blipFill>
          <a:blip r:embed="rId12"/>
          <a:stretch>
            <a:fillRect/>
          </a:stretch>
        </p:blipFill>
        <p:spPr>
          <a:xfrm>
            <a:off x="0" y="6242387"/>
            <a:ext cx="12192000" cy="1231226"/>
          </a:xfrm>
          <a:prstGeom prst="rect">
            <a:avLst/>
          </a:prstGeom>
        </p:spPr>
      </p:pic>
      <p:sp>
        <p:nvSpPr>
          <p:cNvPr id="15" name="矩形 14"/>
          <p:cNvSpPr/>
          <p:nvPr>
            <p:custDataLst>
              <p:tags r:id="rId2"/>
            </p:custDataLst>
          </p:nvPr>
        </p:nvSpPr>
        <p:spPr>
          <a:xfrm>
            <a:off x="0" y="0"/>
            <a:ext cx="12192000" cy="914407"/>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a:latin typeface="Viner Hand ITC" panose="03070502030502020203" charset="0"/>
              <a:cs typeface="Viner Hand ITC" panose="03070502030502020203" charset="0"/>
              <a:sym typeface="+mn-ea"/>
            </a:endParaRPr>
          </a:p>
        </p:txBody>
      </p:sp>
      <p:sp>
        <p:nvSpPr>
          <p:cNvPr id="2" name="标题 1"/>
          <p:cNvSpPr>
            <a:spLocks noGrp="1"/>
          </p:cNvSpPr>
          <p:nvPr>
            <p:ph type="title"/>
            <p:custDataLst>
              <p:tags r:id="rId3"/>
            </p:custDataLst>
          </p:nvPr>
        </p:nvSpPr>
        <p:spPr>
          <a:xfrm>
            <a:off x="579600" y="237600"/>
            <a:ext cx="11037600" cy="441964"/>
          </a:xfrm>
        </p:spPr>
        <p:txBody>
          <a:bodyPr>
            <a:normAutofit/>
          </a:bodyPr>
          <a:lstStyle>
            <a:lvl1pPr>
              <a:defRPr sz="28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7" name="内容占位符 6"/>
          <p:cNvSpPr>
            <a:spLocks noGrp="1"/>
          </p:cNvSpPr>
          <p:nvPr>
            <p:ph sz="quarter" idx="13"/>
            <p:custDataLst>
              <p:tags r:id="rId4"/>
            </p:custDataLst>
          </p:nvPr>
        </p:nvSpPr>
        <p:spPr>
          <a:xfrm>
            <a:off x="579600" y="1663200"/>
            <a:ext cx="5342400" cy="2894400"/>
          </a:xfrm>
        </p:spPr>
        <p:txBody>
          <a:bodyPr>
            <a:normAutofit/>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a:t>单击此处编辑母版文本样式</a:t>
            </a:r>
          </a:p>
          <a:p>
            <a:pPr lvl="1"/>
            <a:r>
              <a:rPr lang="zh-CN" altLang="en-US" dirty="0">
                <a:sym typeface="+mn-ea"/>
              </a:rPr>
              <a:t>第</a:t>
            </a:r>
            <a:r>
              <a:rPr lang="zh-CN" altLang="en-US"/>
              <a:t>二级</a:t>
            </a:r>
          </a:p>
          <a:p>
            <a:pPr lvl="2"/>
            <a:r>
              <a:rPr lang="zh-CN" altLang="en-US" dirty="0">
                <a:sym typeface="+mn-ea"/>
              </a:rPr>
              <a:t>第</a:t>
            </a:r>
            <a:r>
              <a:rPr lang="zh-CN" altLang="en-US"/>
              <a:t>三级</a:t>
            </a:r>
          </a:p>
          <a:p>
            <a:pPr lvl="3"/>
            <a:r>
              <a:rPr lang="zh-CN" altLang="en-US" dirty="0">
                <a:sym typeface="+mn-ea"/>
              </a:rPr>
              <a:t>第</a:t>
            </a:r>
            <a:r>
              <a:rPr lang="zh-CN" altLang="en-US"/>
              <a:t>四级</a:t>
            </a:r>
          </a:p>
          <a:p>
            <a:pPr lvl="4"/>
            <a:r>
              <a:rPr lang="zh-CN" altLang="en-US" dirty="0">
                <a:sym typeface="+mn-ea"/>
              </a:rPr>
              <a:t>第</a:t>
            </a:r>
            <a:r>
              <a:rPr lang="zh-CN" altLang="en-US"/>
              <a:t>五级</a:t>
            </a: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2020/5/20</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
        <p:nvSpPr>
          <p:cNvPr id="9" name="内容占位符 8"/>
          <p:cNvSpPr>
            <a:spLocks noGrp="1"/>
          </p:cNvSpPr>
          <p:nvPr>
            <p:ph sz="quarter" idx="14"/>
            <p:custDataLst>
              <p:tags r:id="rId8"/>
            </p:custDataLst>
          </p:nvPr>
        </p:nvSpPr>
        <p:spPr>
          <a:xfrm>
            <a:off x="6242400" y="1663200"/>
            <a:ext cx="5367600" cy="2894400"/>
          </a:xfrm>
        </p:spPr>
        <p:txBody>
          <a:bodyPr>
            <a:normAutofit/>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a:t>单击此处编辑母版文本样式</a:t>
            </a:r>
          </a:p>
          <a:p>
            <a:pPr lvl="1"/>
            <a:r>
              <a:rPr lang="zh-CN" altLang="en-US" dirty="0">
                <a:sym typeface="+mn-ea"/>
              </a:rPr>
              <a:t>第</a:t>
            </a:r>
            <a:r>
              <a:rPr lang="zh-CN" altLang="en-US"/>
              <a:t>二级</a:t>
            </a:r>
          </a:p>
          <a:p>
            <a:pPr lvl="2"/>
            <a:r>
              <a:rPr lang="zh-CN" altLang="en-US" dirty="0">
                <a:sym typeface="+mn-ea"/>
              </a:rPr>
              <a:t>第</a:t>
            </a:r>
            <a:r>
              <a:rPr lang="zh-CN" altLang="en-US"/>
              <a:t>三级</a:t>
            </a:r>
          </a:p>
          <a:p>
            <a:pPr lvl="3"/>
            <a:r>
              <a:rPr lang="zh-CN" altLang="en-US" dirty="0">
                <a:sym typeface="+mn-ea"/>
              </a:rPr>
              <a:t>第</a:t>
            </a:r>
            <a:r>
              <a:rPr lang="zh-CN" altLang="en-US"/>
              <a:t>四级</a:t>
            </a:r>
          </a:p>
          <a:p>
            <a:pPr lvl="4"/>
            <a:r>
              <a:rPr lang="zh-CN" altLang="en-US" dirty="0">
                <a:sym typeface="+mn-ea"/>
              </a:rPr>
              <a:t>第</a:t>
            </a:r>
            <a:r>
              <a:rPr lang="zh-CN" altLang="en-US"/>
              <a:t>五级</a:t>
            </a:r>
          </a:p>
        </p:txBody>
      </p:sp>
      <p:sp>
        <p:nvSpPr>
          <p:cNvPr id="11" name="文本占位符 10"/>
          <p:cNvSpPr>
            <a:spLocks noGrp="1"/>
          </p:cNvSpPr>
          <p:nvPr>
            <p:ph type="body" sz="quarter" idx="15"/>
            <p:custDataLst>
              <p:tags r:id="rId9"/>
            </p:custDataLst>
          </p:nvPr>
        </p:nvSpPr>
        <p:spPr>
          <a:xfrm>
            <a:off x="572400" y="4816800"/>
            <a:ext cx="5342400" cy="781200"/>
          </a:xfrm>
        </p:spPr>
        <p:txBody>
          <a:bodyPr>
            <a:normAutofit/>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0"/>
            </p:custDataLst>
          </p:nvPr>
        </p:nvSpPr>
        <p:spPr>
          <a:xfrm>
            <a:off x="6253200" y="4813200"/>
            <a:ext cx="5367600" cy="781200"/>
          </a:xfrm>
        </p:spPr>
        <p:txBody>
          <a:bodyPr>
            <a:normAutofit/>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56F17D1-8D5E-4CFF-B688-992D981BB9B1}"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Click="0" advTm="0">
    <p:random/>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腰带">
    <p:bg>
      <p:bgPr>
        <a:solidFill>
          <a:srgbClr val="EBF5FC"/>
        </a:solidFill>
        <a:effectLst/>
      </p:bgPr>
    </p:bg>
    <p:spTree>
      <p:nvGrpSpPr>
        <p:cNvPr id="1" name=""/>
        <p:cNvGrpSpPr/>
        <p:nvPr/>
      </p:nvGrpSpPr>
      <p:grpSpPr>
        <a:xfrm>
          <a:off x="0" y="0"/>
          <a:ext cx="0" cy="0"/>
          <a:chOff x="0" y="0"/>
          <a:chExt cx="0" cy="0"/>
        </a:xfrm>
      </p:grpSpPr>
      <p:sp>
        <p:nvSpPr>
          <p:cNvPr id="12" name="矩形 11"/>
          <p:cNvSpPr/>
          <p:nvPr>
            <p:custDataLst>
              <p:tags r:id="rId1"/>
            </p:custDataLst>
          </p:nvPr>
        </p:nvSpPr>
        <p:spPr>
          <a:xfrm>
            <a:off x="0" y="959224"/>
            <a:ext cx="12192000" cy="4939553"/>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2020/5/20</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dirty="0"/>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dirty="0"/>
          </a:p>
        </p:txBody>
      </p:sp>
      <p:pic>
        <p:nvPicPr>
          <p:cNvPr id="9" name="图片 8" descr="C:\Users\kingsoft\Desktop\图片7副本.png图片7副本"/>
          <p:cNvPicPr>
            <a:picLocks noChangeAspect="1"/>
          </p:cNvPicPr>
          <p:nvPr>
            <p:custDataLst>
              <p:tags r:id="rId5"/>
            </p:custDataLst>
          </p:nvPr>
        </p:nvPicPr>
        <p:blipFill rotWithShape="1">
          <a:blip r:embed="rId10"/>
          <a:srcRect/>
          <a:stretch>
            <a:fillRect/>
          </a:stretch>
        </p:blipFill>
        <p:spPr>
          <a:xfrm flipH="1">
            <a:off x="8429082" y="4917233"/>
            <a:ext cx="3762917" cy="981917"/>
          </a:xfrm>
          <a:prstGeom prst="rect">
            <a:avLst/>
          </a:prstGeom>
        </p:spPr>
      </p:pic>
      <p:pic>
        <p:nvPicPr>
          <p:cNvPr id="10" name="图片 9" descr="C:\Users\kingsoft\Desktop\图片7副本.png图片7副本"/>
          <p:cNvPicPr>
            <a:picLocks noChangeAspect="1"/>
          </p:cNvPicPr>
          <p:nvPr>
            <p:custDataLst>
              <p:tags r:id="rId6"/>
            </p:custDataLst>
          </p:nvPr>
        </p:nvPicPr>
        <p:blipFill rotWithShape="1">
          <a:blip r:embed="rId11"/>
          <a:srcRect/>
          <a:stretch>
            <a:fillRect/>
          </a:stretch>
        </p:blipFill>
        <p:spPr>
          <a:xfrm rot="10800000" flipH="1">
            <a:off x="0" y="398"/>
            <a:ext cx="4713605" cy="1229995"/>
          </a:xfrm>
          <a:prstGeom prst="rect">
            <a:avLst/>
          </a:prstGeom>
        </p:spPr>
      </p:pic>
      <p:sp>
        <p:nvSpPr>
          <p:cNvPr id="2" name="标题 1"/>
          <p:cNvSpPr>
            <a:spLocks noGrp="1"/>
          </p:cNvSpPr>
          <p:nvPr>
            <p:ph type="title" hasCustomPrompt="1"/>
            <p:custDataLst>
              <p:tags r:id="rId7"/>
            </p:custDataLst>
          </p:nvPr>
        </p:nvSpPr>
        <p:spPr>
          <a:xfrm>
            <a:off x="1522800" y="1339200"/>
            <a:ext cx="9144000" cy="2386800"/>
          </a:xfrm>
        </p:spPr>
        <p:txBody>
          <a:bodyPr anchor="b"/>
          <a:lstStyle>
            <a:lvl1pPr algn="ctr">
              <a:defRPr sz="60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文本占位符 6"/>
          <p:cNvSpPr>
            <a:spLocks noGrp="1"/>
          </p:cNvSpPr>
          <p:nvPr>
            <p:ph type="body" sz="quarter" idx="13"/>
            <p:custDataLst>
              <p:tags r:id="rId8"/>
            </p:custDataLst>
          </p:nvPr>
        </p:nvSpPr>
        <p:spPr>
          <a:xfrm>
            <a:off x="1522413" y="3862800"/>
            <a:ext cx="9144000" cy="1656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t>2020/5/20</a:t>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t>2020/5/20</a:t>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t>2020/5/20</a:t>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t>2020/5/20</a:t>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t>2020/5/20</a:t>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t>2020/5/20</a:t>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t>2020/5/20</a:t>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t>2020/5/20</a:t>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56F17D1-8D5E-4CFF-B688-992D981BB9B1}"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Click="0" advTm="0">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717" y="987426"/>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hasCustomPrompt="1"/>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56F17D1-8D5E-4CFF-B688-992D981BB9B1}"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advClick="0" advTm="0">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4.jpeg"/><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image" Target="../media/image1.png"/><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image" Target="../media/image4.jpeg"/><Relationship Id="rId2" Type="http://schemas.openxmlformats.org/officeDocument/2006/relationships/slideLayout" Target="../slideLayouts/slideLayout39.xml"/><Relationship Id="rId16" Type="http://schemas.openxmlformats.org/officeDocument/2006/relationships/theme" Target="../theme/theme4.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tags" Target="../tags/tag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tags" Target="../tags/tag3.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tags" Target="../tags/tag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tags" Target="../tags/tag2.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tags" Target="../tags/tag5.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theme" Target="../theme/theme5.xml"/><Relationship Id="rId30" Type="http://schemas.openxmlformats.org/officeDocument/2006/relationships/tags" Target="../tags/tag4.xml"/><Relationship Id="rId8"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图片 4"/>
          <p:cNvPicPr>
            <a:picLocks noChangeAspect="1"/>
          </p:cNvPicPr>
          <p:nvPr userDrawn="1"/>
        </p:nvPicPr>
        <p:blipFill>
          <a:blip r:embed="rId13"/>
          <a:stretch>
            <a:fillRect/>
          </a:stretch>
        </p:blipFill>
        <p:spPr>
          <a:xfrm>
            <a:off x="0" y="0"/>
            <a:ext cx="12223750" cy="6875463"/>
          </a:xfrm>
          <a:prstGeom prst="rect">
            <a:avLst/>
          </a:prstGeom>
          <a:noFill/>
          <a:ln w="9525">
            <a:noFill/>
          </a:ln>
        </p:spPr>
      </p:pic>
      <p:sp>
        <p:nvSpPr>
          <p:cNvPr id="1028"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buFont typeface="Arial" panose="020B0604020202020204" pitchFamily="34" charset="0"/>
              <a:buNone/>
              <a:defRPr sz="1400" smtClean="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buFont typeface="Arial" panose="020B0604020202020204" pitchFamily="34" charset="0"/>
              <a:buNone/>
              <a:defRPr sz="1400" smtClean="0"/>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buFont typeface="Arial" panose="020B0604020202020204" pitchFamily="34" charset="0"/>
              <a:buNone/>
              <a:defRPr sz="1400" smtClean="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56F17D1-8D5E-4CFF-B688-992D981BB9B1}"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 name="Rectangle 2"/>
          <p:cNvSpPr>
            <a:spLocks noGrp="1"/>
          </p:cNvSpPr>
          <p:nvPr>
            <p:ph type="title"/>
          </p:nvPr>
        </p:nvSpPr>
        <p:spPr>
          <a:xfrm>
            <a:off x="609600" y="274638"/>
            <a:ext cx="10972800" cy="1143000"/>
          </a:xfrm>
          <a:prstGeom prst="rect">
            <a:avLst/>
          </a:prstGeom>
          <a:noFill/>
          <a:ln w="9525">
            <a:noFill/>
          </a:ln>
        </p:spPr>
        <p:txBody>
          <a:bodyPr anchor="ctr"/>
          <a:lstStyle/>
          <a:p>
            <a:pPr lvl="0"/>
            <a:r>
              <a:rPr lang="zh-CN" altLang="en-US" dirty="0"/>
              <a:t>单击此处编辑母版标题样式</a:t>
            </a:r>
          </a:p>
        </p:txBody>
      </p:sp>
      <p:sp>
        <p:nvSpPr>
          <p:cNvPr id="1031" name="Rectangle 3"/>
          <p:cNvSpPr>
            <a:spLocks noGrp="1"/>
          </p:cNvSpPr>
          <p:nvPr>
            <p:ph type="body" idx="1"/>
          </p:nvPr>
        </p:nvSpPr>
        <p:spPr>
          <a:xfrm>
            <a:off x="609600" y="1600200"/>
            <a:ext cx="10972800" cy="4525963"/>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advClick="0" advTm="0">
    <p:random/>
  </p:transition>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endParaRPr lang="en-US" altLang="zh-CN" dirty="0"/>
          </a:p>
        </p:txBody>
      </p:sp>
      <p:sp>
        <p:nvSpPr>
          <p:cNvPr id="2051" name="Text Placeholder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altLang="zh-CN"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hangingPunct="1">
              <a:buFont typeface="Arial" panose="020B0604020202020204" pitchFamily="34" charset="0"/>
              <a:buNone/>
              <a:defRPr sz="1200">
                <a:solidFill>
                  <a:schemeClr val="tx1">
                    <a:tint val="75000"/>
                  </a:schemeClr>
                </a:solidFill>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hangingPunct="1">
              <a:buFont typeface="Arial" panose="020B0604020202020204" pitchFamily="34" charset="0"/>
              <a:buNone/>
              <a:defRPr sz="1200">
                <a:solidFill>
                  <a:schemeClr val="tx1">
                    <a:tint val="75000"/>
                  </a:schemeClr>
                </a:solidFill>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hangingPunct="1">
              <a:buFont typeface="Arial" panose="020B0604020202020204" pitchFamily="34" charset="0"/>
              <a:buNone/>
              <a:defRPr sz="1200" smtClean="0">
                <a:solidFill>
                  <a:schemeClr val="tx1">
                    <a:tint val="75000"/>
                  </a:schemeClr>
                </a:solidFill>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F0CFCE5-06F3-437F-AD1F-E669799CB87D}" type="slidenum">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pic>
        <p:nvPicPr>
          <p:cNvPr id="2055" name="图片 2"/>
          <p:cNvPicPr>
            <a:picLocks noChangeAspect="1"/>
          </p:cNvPicPr>
          <p:nvPr userDrawn="1"/>
        </p:nvPicPr>
        <p:blipFill>
          <a:blip r:embed="rId17"/>
          <a:stretch>
            <a:fillRect/>
          </a:stretch>
        </p:blipFill>
        <p:spPr>
          <a:xfrm>
            <a:off x="0" y="0"/>
            <a:ext cx="12192000" cy="685800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ransition spd="slow" advClick="0" advTm="0">
    <p:random/>
  </p:transition>
  <p:timing>
    <p:tnLst>
      <p:par>
        <p:cTn id="1" dur="indefinite" restart="never" nodeType="tmRoot"/>
      </p:par>
    </p:tnLst>
  </p:timing>
  <p:hf sldNum="0" hdr="0" ftr="0" dt="0"/>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等线 Light"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等线 Light"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等线 Light"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等线 Light"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等线 Light"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等线 Light"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等线 Light"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等线 Light"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图片 4"/>
          <p:cNvPicPr>
            <a:picLocks noChangeAspect="1"/>
          </p:cNvPicPr>
          <p:nvPr/>
        </p:nvPicPr>
        <p:blipFill>
          <a:blip r:embed="rId13"/>
          <a:stretch>
            <a:fillRect/>
          </a:stretch>
        </p:blipFill>
        <p:spPr>
          <a:xfrm>
            <a:off x="0" y="0"/>
            <a:ext cx="12223750" cy="6875463"/>
          </a:xfrm>
          <a:prstGeom prst="rect">
            <a:avLst/>
          </a:prstGeom>
          <a:noFill/>
          <a:ln w="9525">
            <a:noFill/>
          </a:ln>
        </p:spPr>
      </p:pic>
      <p:sp>
        <p:nvSpPr>
          <p:cNvPr id="1028"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buFont typeface="Arial" panose="020B0604020202020204" pitchFamily="34" charset="0"/>
              <a:buNone/>
              <a:defRPr sz="1400" smtClean="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buFont typeface="Arial" panose="020B0604020202020204" pitchFamily="34" charset="0"/>
              <a:buNone/>
              <a:defRPr sz="1400" smtClean="0"/>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buFont typeface="Arial" panose="020B0604020202020204" pitchFamily="34" charset="0"/>
              <a:buNone/>
              <a:defRPr sz="1400" smtClean="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56F17D1-8D5E-4CFF-B688-992D981BB9B1}"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 name="Rectangle 2"/>
          <p:cNvSpPr>
            <a:spLocks noGrp="1"/>
          </p:cNvSpPr>
          <p:nvPr>
            <p:ph type="title"/>
          </p:nvPr>
        </p:nvSpPr>
        <p:spPr>
          <a:xfrm>
            <a:off x="609600" y="274638"/>
            <a:ext cx="10972800" cy="1143000"/>
          </a:xfrm>
          <a:prstGeom prst="rect">
            <a:avLst/>
          </a:prstGeom>
          <a:noFill/>
          <a:ln w="9525">
            <a:noFill/>
          </a:ln>
        </p:spPr>
        <p:txBody>
          <a:bodyPr anchor="ctr"/>
          <a:lstStyle/>
          <a:p>
            <a:pPr lvl="0"/>
            <a:r>
              <a:rPr lang="zh-CN" altLang="en-US" dirty="0"/>
              <a:t>单击此处编辑母版标题样式</a:t>
            </a:r>
          </a:p>
        </p:txBody>
      </p:sp>
      <p:sp>
        <p:nvSpPr>
          <p:cNvPr id="1031" name="Rectangle 3"/>
          <p:cNvSpPr>
            <a:spLocks noGrp="1"/>
          </p:cNvSpPr>
          <p:nvPr>
            <p:ph type="body"/>
          </p:nvPr>
        </p:nvSpPr>
        <p:spPr>
          <a:xfrm>
            <a:off x="609600" y="1600200"/>
            <a:ext cx="10972800" cy="4525963"/>
          </a:xfrm>
          <a:prstGeom prst="rect">
            <a:avLst/>
          </a:prstGeom>
          <a:noFill/>
          <a:ln w="9525">
            <a:noFill/>
          </a:ln>
        </p:spPr>
        <p:txBody>
          <a:bodyPr anchor="t"/>
          <a:lstStyle/>
          <a:p>
            <a:pPr lvl="0"/>
            <a:r>
              <a:rPr lang="zh-CN" altLang="en-US" dirty="0"/>
              <a:t>单击此处编辑母版文本样式</a:t>
            </a:r>
          </a:p>
          <a:p>
            <a:pPr lvl="1" indent="-285750"/>
            <a:r>
              <a:rPr lang="zh-CN" altLang="en-US" dirty="0"/>
              <a:t>第二级</a:t>
            </a:r>
          </a:p>
          <a:p>
            <a:pPr lvl="2" indent="-228600"/>
            <a:r>
              <a:rPr lang="zh-CN" altLang="en-US" dirty="0"/>
              <a:t>第三级</a:t>
            </a:r>
          </a:p>
          <a:p>
            <a:pPr lvl="3" indent="-228600"/>
            <a:r>
              <a:rPr lang="zh-CN" altLang="en-US" dirty="0"/>
              <a:t>第四级</a:t>
            </a:r>
          </a:p>
          <a:p>
            <a:pPr lvl="4" indent="-228600"/>
            <a:r>
              <a:rPr lang="zh-CN" altLang="en-US" dirty="0"/>
              <a:t>第五级</a:t>
            </a:r>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ransition/>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endParaRPr lang="en-US" altLang="zh-CN" dirty="0"/>
          </a:p>
        </p:txBody>
      </p:sp>
      <p:sp>
        <p:nvSpPr>
          <p:cNvPr id="2051" name="Text Placeholder 2"/>
          <p:cNvSpPr>
            <a:spLocks noGrp="1"/>
          </p:cNvSpPr>
          <p:nvPr>
            <p:ph type="body"/>
          </p:nvPr>
        </p:nvSpPr>
        <p:spPr>
          <a:xfrm>
            <a:off x="838200" y="1825625"/>
            <a:ext cx="10515600" cy="4351338"/>
          </a:xfrm>
          <a:prstGeom prst="rect">
            <a:avLst/>
          </a:prstGeom>
          <a:noFill/>
          <a:ln w="9525">
            <a:noFill/>
          </a:ln>
        </p:spPr>
        <p:txBody>
          <a:bodyPr anchor="t"/>
          <a:lstStyle/>
          <a:p>
            <a:pPr lvl="0"/>
            <a:r>
              <a:rPr lang="zh-CN" altLang="en-US" dirty="0"/>
              <a:t>编辑母版文本样式</a:t>
            </a:r>
          </a:p>
          <a:p>
            <a:pPr lvl="1" indent="-228600"/>
            <a:r>
              <a:rPr lang="zh-CN" altLang="en-US" dirty="0"/>
              <a:t>第二级</a:t>
            </a:r>
          </a:p>
          <a:p>
            <a:pPr lvl="2" indent="-228600"/>
            <a:r>
              <a:rPr lang="zh-CN" altLang="en-US" dirty="0"/>
              <a:t>第三级</a:t>
            </a:r>
          </a:p>
          <a:p>
            <a:pPr lvl="3" indent="-228600"/>
            <a:r>
              <a:rPr lang="zh-CN" altLang="en-US" dirty="0"/>
              <a:t>第四级</a:t>
            </a:r>
          </a:p>
          <a:p>
            <a:pPr lvl="4" indent="-228600"/>
            <a:r>
              <a:rPr lang="zh-CN" altLang="en-US" dirty="0"/>
              <a:t>第五级</a:t>
            </a:r>
            <a:endParaRPr lang="en-US" altLang="zh-CN"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hangingPunct="1">
              <a:buFont typeface="Arial" panose="020B0604020202020204" pitchFamily="34" charset="0"/>
              <a:buNone/>
              <a:defRPr sz="1200">
                <a:solidFill>
                  <a:schemeClr val="tx1">
                    <a:tint val="75000"/>
                  </a:schemeClr>
                </a:solidFill>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hangingPunct="1">
              <a:buFont typeface="Arial" panose="020B0604020202020204" pitchFamily="34" charset="0"/>
              <a:buNone/>
              <a:defRPr sz="1200">
                <a:solidFill>
                  <a:schemeClr val="tx1">
                    <a:tint val="75000"/>
                  </a:schemeClr>
                </a:solidFill>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hangingPunct="1">
              <a:buFont typeface="Arial" panose="020B0604020202020204" pitchFamily="34" charset="0"/>
              <a:buNone/>
              <a:defRPr sz="1200" smtClean="0">
                <a:solidFill>
                  <a:schemeClr val="tx1">
                    <a:tint val="75000"/>
                  </a:schemeClr>
                </a:solidFill>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F0CFCE5-06F3-437F-AD1F-E669799CB87D}" type="slidenum">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pic>
        <p:nvPicPr>
          <p:cNvPr id="2055" name="图片 2"/>
          <p:cNvPicPr>
            <a:picLocks noChangeAspect="1"/>
          </p:cNvPicPr>
          <p:nvPr/>
        </p:nvPicPr>
        <p:blipFill>
          <a:blip r:embed="rId17"/>
          <a:stretch>
            <a:fillRect/>
          </a:stretch>
        </p:blipFill>
        <p:spPr>
          <a:xfrm>
            <a:off x="0" y="0"/>
            <a:ext cx="12192000" cy="685800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Lst>
  <p:transition/>
  <p:hf sldNum="0" hdr="0" ftr="0" dt="0"/>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等线 Light"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等线 Light"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等线 Light"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等线 Light"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等线 Light"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等线 Light"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等线 Light"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等线 Light"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8"/>
            </p:custDataLst>
          </p:nvPr>
        </p:nvSpPr>
        <p:spPr>
          <a:xfrm>
            <a:off x="669882" y="443230"/>
            <a:ext cx="10852237" cy="441964"/>
          </a:xfrm>
          <a:prstGeom prst="rect">
            <a:avLst/>
          </a:prstGeom>
        </p:spPr>
        <p:txBody>
          <a:bodyPr vert="horz" lIns="90000" tIns="46800" rIns="90000" bIns="46800" rtlCol="0" anchor="t" anchorCtr="0">
            <a:normAutofit/>
          </a:bodyPr>
          <a:lstStyle/>
          <a:p>
            <a:r>
              <a:rPr lang="zh-CN" altLang="en-US" dirty="0"/>
              <a:t>单击此处编辑母版标题样式</a:t>
            </a:r>
          </a:p>
        </p:txBody>
      </p:sp>
      <p:sp>
        <p:nvSpPr>
          <p:cNvPr id="3" name="文本占位符 2"/>
          <p:cNvSpPr>
            <a:spLocks noGrp="1"/>
          </p:cNvSpPr>
          <p:nvPr>
            <p:ph type="body" idx="1"/>
            <p:custDataLst>
              <p:tags r:id="rId29"/>
            </p:custDataLst>
          </p:nvPr>
        </p:nvSpPr>
        <p:spPr>
          <a:xfrm>
            <a:off x="669882" y="952508"/>
            <a:ext cx="10852237" cy="5388907"/>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30"/>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2020/5/20</a:t>
            </a:fld>
            <a:endParaRPr lang="zh-CN" altLang="en-US"/>
          </a:p>
        </p:txBody>
      </p:sp>
      <p:sp>
        <p:nvSpPr>
          <p:cNvPr id="5" name="页脚占位符 4"/>
          <p:cNvSpPr>
            <a:spLocks noGrp="1"/>
          </p:cNvSpPr>
          <p:nvPr>
            <p:ph type="ftr" sz="quarter" idx="3"/>
            <p:custDataLst>
              <p:tags r:id="rId31"/>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32"/>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p:custDataLst>
              <p:tags r:id="rId3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 id="2147483728" r:id="rId24"/>
    <p:sldLayoutId id="2147483729" r:id="rId25"/>
    <p:sldLayoutId id="2147483730" r:id="rId26"/>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53.xml"/><Relationship Id="rId1" Type="http://schemas.openxmlformats.org/officeDocument/2006/relationships/tags" Target="../tags/tag14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4.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4.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4.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4.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56.xml"/><Relationship Id="rId1" Type="http://schemas.openxmlformats.org/officeDocument/2006/relationships/tags" Target="../tags/tag14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3.xml"/><Relationship Id="rId1" Type="http://schemas.openxmlformats.org/officeDocument/2006/relationships/tags" Target="../tags/tag14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5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4.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4.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4.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7.xml.rels><?xml version="1.0" encoding="UTF-8" standalone="yes"?>
<Relationships xmlns="http://schemas.openxmlformats.org/package/2006/relationships"><Relationship Id="rId3" Type="http://schemas.openxmlformats.org/officeDocument/2006/relationships/tags" Target="../tags/tag151.xml"/><Relationship Id="rId2" Type="http://schemas.openxmlformats.org/officeDocument/2006/relationships/tags" Target="../tags/tag150.xml"/><Relationship Id="rId1" Type="http://schemas.openxmlformats.org/officeDocument/2006/relationships/tags" Target="../tags/tag149.xml"/><Relationship Id="rId4" Type="http://schemas.openxmlformats.org/officeDocument/2006/relationships/slideLayout" Target="../slideLayouts/slideLayout63.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72540" y="2292350"/>
            <a:ext cx="9437370" cy="1151255"/>
          </a:xfrm>
        </p:spPr>
        <p:txBody>
          <a:bodyPr/>
          <a:lstStyle/>
          <a:p>
            <a:r>
              <a:rPr lang="zh-CN" altLang="en-US" dirty="0">
                <a:latin typeface="+mj-lt"/>
                <a:ea typeface="+mj-ea"/>
                <a:sym typeface="+mn-ea"/>
              </a:rPr>
              <a:t>第十一章 </a:t>
            </a:r>
            <a:r>
              <a:rPr lang="en-US" altLang="zh-CN" dirty="0">
                <a:latin typeface="+mj-lt"/>
                <a:ea typeface="+mj-ea"/>
                <a:sym typeface="+mn-ea"/>
              </a:rPr>
              <a:t>Python</a:t>
            </a:r>
            <a:r>
              <a:rPr lang="zh-CN" altLang="en-US" dirty="0">
                <a:latin typeface="+mj-lt"/>
                <a:ea typeface="+mj-ea"/>
                <a:sym typeface="+mn-ea"/>
              </a:rPr>
              <a:t>扩展库</a:t>
            </a:r>
          </a:p>
        </p:txBody>
      </p:sp>
      <p:sp>
        <p:nvSpPr>
          <p:cNvPr id="3" name="文本框 2"/>
          <p:cNvSpPr txBox="1"/>
          <p:nvPr/>
        </p:nvSpPr>
        <p:spPr>
          <a:xfrm>
            <a:off x="7032104" y="4581128"/>
            <a:ext cx="3922869" cy="584775"/>
          </a:xfrm>
          <a:prstGeom prst="rect">
            <a:avLst/>
          </a:prstGeom>
          <a:noFill/>
        </p:spPr>
        <p:txBody>
          <a:bodyPr wrap="none" rtlCol="0">
            <a:spAutoFit/>
          </a:bodyPr>
          <a:lstStyle/>
          <a:p>
            <a:r>
              <a:rPr lang="en-US" altLang="zh-CN" sz="3200" dirty="0" smtClean="0"/>
              <a:t>《Python</a:t>
            </a:r>
            <a:r>
              <a:rPr lang="zh-CN" altLang="en-US" sz="3200" dirty="0" smtClean="0"/>
              <a:t>案例教程</a:t>
            </a:r>
            <a:r>
              <a:rPr lang="en-US" altLang="zh-CN" sz="3200" dirty="0" smtClean="0"/>
              <a:t>》</a:t>
            </a:r>
            <a:endParaRPr lang="zh-CN" altLang="en-US" sz="3200"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引用库中的内容之前，必须先导入库</a:t>
            </a:r>
          </a:p>
        </p:txBody>
      </p:sp>
      <p:cxnSp>
        <p:nvCxnSpPr>
          <p:cNvPr id="5" name="Straight Connector 34">
            <a:extLst>
              <a:ext uri="{FF2B5EF4-FFF2-40B4-BE49-F238E27FC236}">
                <a16:creationId xmlns:a16="http://schemas.microsoft.com/office/drawing/2014/main" id="{BF916955-3458-4B4E-97ED-2CBB8779E63C}"/>
              </a:ext>
            </a:extLst>
          </p:cNvPr>
          <p:cNvCxnSpPr>
            <a:stCxn id="9" idx="0"/>
          </p:cNvCxnSpPr>
          <p:nvPr/>
        </p:nvCxnSpPr>
        <p:spPr>
          <a:xfrm flipH="1">
            <a:off x="3238291" y="3356991"/>
            <a:ext cx="1307243" cy="0"/>
          </a:xfrm>
          <a:prstGeom prst="line">
            <a:avLst/>
          </a:prstGeom>
          <a:ln w="19050">
            <a:solidFill>
              <a:srgbClr val="053750"/>
            </a:solidFill>
            <a:tailEnd type="oval" w="lg" len="lg"/>
          </a:ln>
        </p:spPr>
        <p:style>
          <a:lnRef idx="1">
            <a:schemeClr val="accent1"/>
          </a:lnRef>
          <a:fillRef idx="0">
            <a:schemeClr val="accent1"/>
          </a:fillRef>
          <a:effectRef idx="0">
            <a:schemeClr val="accent1"/>
          </a:effectRef>
          <a:fontRef idx="minor">
            <a:schemeClr val="tx1"/>
          </a:fontRef>
        </p:style>
      </p:cxnSp>
      <p:cxnSp>
        <p:nvCxnSpPr>
          <p:cNvPr id="6" name="Straight Connector 38">
            <a:extLst>
              <a:ext uri="{FF2B5EF4-FFF2-40B4-BE49-F238E27FC236}">
                <a16:creationId xmlns:a16="http://schemas.microsoft.com/office/drawing/2014/main" id="{0E1A4EAA-48F4-427F-865B-FCE734F94A80}"/>
              </a:ext>
            </a:extLst>
          </p:cNvPr>
          <p:cNvCxnSpPr>
            <a:stCxn id="12" idx="0"/>
          </p:cNvCxnSpPr>
          <p:nvPr/>
        </p:nvCxnSpPr>
        <p:spPr>
          <a:xfrm>
            <a:off x="7404998" y="3356991"/>
            <a:ext cx="1362235" cy="0"/>
          </a:xfrm>
          <a:prstGeom prst="line">
            <a:avLst/>
          </a:prstGeom>
          <a:ln w="19050">
            <a:solidFill>
              <a:srgbClr val="053750"/>
            </a:solidFill>
            <a:tailEnd type="oval" w="lg" len="lg"/>
          </a:ln>
        </p:spPr>
        <p:style>
          <a:lnRef idx="1">
            <a:schemeClr val="accent1"/>
          </a:lnRef>
          <a:fillRef idx="0">
            <a:schemeClr val="accent1"/>
          </a:fillRef>
          <a:effectRef idx="0">
            <a:schemeClr val="accent1"/>
          </a:effectRef>
          <a:fontRef idx="minor">
            <a:schemeClr val="tx1"/>
          </a:fontRef>
        </p:style>
      </p:cxnSp>
      <p:cxnSp>
        <p:nvCxnSpPr>
          <p:cNvPr id="7" name="Straight Connector 28">
            <a:extLst>
              <a:ext uri="{FF2B5EF4-FFF2-40B4-BE49-F238E27FC236}">
                <a16:creationId xmlns:a16="http://schemas.microsoft.com/office/drawing/2014/main" id="{AED5C262-3FD1-4173-8E99-9D76557E6701}"/>
              </a:ext>
            </a:extLst>
          </p:cNvPr>
          <p:cNvCxnSpPr>
            <a:stCxn id="20" idx="0"/>
          </p:cNvCxnSpPr>
          <p:nvPr/>
        </p:nvCxnSpPr>
        <p:spPr>
          <a:xfrm flipH="1" flipV="1">
            <a:off x="5935803" y="2269792"/>
            <a:ext cx="4" cy="2019259"/>
          </a:xfrm>
          <a:prstGeom prst="line">
            <a:avLst/>
          </a:prstGeom>
          <a:ln w="19050">
            <a:solidFill>
              <a:schemeClr val="bg1">
                <a:lumMod val="50000"/>
              </a:schemeClr>
            </a:solidFill>
            <a:tailEnd type="oval" w="lg" len="lg"/>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87433E98-2BBD-4B54-9AAC-AD80F8F96E6B}"/>
              </a:ext>
            </a:extLst>
          </p:cNvPr>
          <p:cNvGrpSpPr/>
          <p:nvPr/>
        </p:nvGrpSpPr>
        <p:grpSpPr>
          <a:xfrm>
            <a:off x="3238291" y="3356991"/>
            <a:ext cx="2614485" cy="2231749"/>
            <a:chOff x="2819589" y="3102188"/>
            <a:chExt cx="2872533" cy="2476323"/>
          </a:xfrm>
        </p:grpSpPr>
        <p:sp>
          <p:nvSpPr>
            <p:cNvPr id="9" name="Isosceles Triangle 7">
              <a:extLst>
                <a:ext uri="{FF2B5EF4-FFF2-40B4-BE49-F238E27FC236}">
                  <a16:creationId xmlns:a16="http://schemas.microsoft.com/office/drawing/2014/main" id="{54110DE9-2EB8-4D27-AFE1-83A4CA53D168}"/>
                </a:ext>
              </a:extLst>
            </p:cNvPr>
            <p:cNvSpPr/>
            <p:nvPr/>
          </p:nvSpPr>
          <p:spPr>
            <a:xfrm>
              <a:off x="2819589" y="3102188"/>
              <a:ext cx="2872533" cy="2476323"/>
            </a:xfrm>
            <a:prstGeom prst="triangle">
              <a:avLst/>
            </a:prstGeom>
            <a:solidFill>
              <a:srgbClr val="37B4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文本框 26">
              <a:extLst>
                <a:ext uri="{FF2B5EF4-FFF2-40B4-BE49-F238E27FC236}">
                  <a16:creationId xmlns:a16="http://schemas.microsoft.com/office/drawing/2014/main" id="{D164FD39-1A51-40A7-817A-55B294983194}"/>
                </a:ext>
              </a:extLst>
            </p:cNvPr>
            <p:cNvSpPr txBox="1"/>
            <p:nvPr/>
          </p:nvSpPr>
          <p:spPr>
            <a:xfrm>
              <a:off x="3303366" y="4832549"/>
              <a:ext cx="1799762" cy="580417"/>
            </a:xfrm>
            <a:prstGeom prst="rect">
              <a:avLst/>
            </a:prstGeom>
            <a:noFill/>
            <a:ln/>
          </p:spPr>
          <p:txBody>
            <a:bodyPr wrap="square" rtlCol="0">
              <a:spAutoFit/>
            </a:bodyPr>
            <a:lstStyle/>
            <a:p>
              <a:pPr algn="ctr"/>
              <a:r>
                <a:rPr kumimoji="1" lang="zh-CN" altLang="en-US" sz="2799"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标准库</a:t>
              </a:r>
              <a:endParaRPr kumimoji="1" lang="zh-CN" altLang="en-US" sz="2799"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grpSp>
      <p:grpSp>
        <p:nvGrpSpPr>
          <p:cNvPr id="11" name="组合 10">
            <a:extLst>
              <a:ext uri="{FF2B5EF4-FFF2-40B4-BE49-F238E27FC236}">
                <a16:creationId xmlns:a16="http://schemas.microsoft.com/office/drawing/2014/main" id="{63EE4130-7B38-48CD-8226-82C1556C4A94}"/>
              </a:ext>
            </a:extLst>
          </p:cNvPr>
          <p:cNvGrpSpPr/>
          <p:nvPr/>
        </p:nvGrpSpPr>
        <p:grpSpPr>
          <a:xfrm>
            <a:off x="6042763" y="3356991"/>
            <a:ext cx="2724470" cy="2231750"/>
            <a:chOff x="5882153" y="3102189"/>
            <a:chExt cx="2872533" cy="2476323"/>
          </a:xfrm>
        </p:grpSpPr>
        <p:sp>
          <p:nvSpPr>
            <p:cNvPr id="12" name="Isosceles Triangle 9">
              <a:extLst>
                <a:ext uri="{FF2B5EF4-FFF2-40B4-BE49-F238E27FC236}">
                  <a16:creationId xmlns:a16="http://schemas.microsoft.com/office/drawing/2014/main" id="{B3D97F3B-C5F9-4246-9409-069B38447760}"/>
                </a:ext>
              </a:extLst>
            </p:cNvPr>
            <p:cNvSpPr/>
            <p:nvPr/>
          </p:nvSpPr>
          <p:spPr>
            <a:xfrm>
              <a:off x="5882153" y="3102189"/>
              <a:ext cx="2872533" cy="2476323"/>
            </a:xfrm>
            <a:prstGeom prst="triangle">
              <a:avLst/>
            </a:prstGeom>
            <a:solidFill>
              <a:srgbClr val="37B4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文本框 26">
              <a:extLst>
                <a:ext uri="{FF2B5EF4-FFF2-40B4-BE49-F238E27FC236}">
                  <a16:creationId xmlns:a16="http://schemas.microsoft.com/office/drawing/2014/main" id="{792BD933-5F98-48E3-9F10-F254107018DE}"/>
                </a:ext>
              </a:extLst>
            </p:cNvPr>
            <p:cNvSpPr txBox="1"/>
            <p:nvPr/>
          </p:nvSpPr>
          <p:spPr>
            <a:xfrm>
              <a:off x="6335488" y="4832550"/>
              <a:ext cx="1965864" cy="523213"/>
            </a:xfrm>
            <a:prstGeom prst="rect">
              <a:avLst/>
            </a:prstGeom>
            <a:noFill/>
            <a:ln/>
          </p:spPr>
          <p:txBody>
            <a:bodyPr wrap="square" rtlCol="0">
              <a:spAutoFit/>
            </a:bodyPr>
            <a:lstStyle/>
            <a:p>
              <a:pPr algn="ctr"/>
              <a:r>
                <a:rPr kumimoji="1" lang="zh-CN" altLang="en-US" sz="2799"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第三方库</a:t>
              </a:r>
              <a:endParaRPr kumimoji="1" lang="zh-CN" altLang="en-US" sz="2799"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grpSp>
      <p:sp>
        <p:nvSpPr>
          <p:cNvPr id="15" name="TextBox 13">
            <a:extLst>
              <a:ext uri="{FF2B5EF4-FFF2-40B4-BE49-F238E27FC236}">
                <a16:creationId xmlns:a16="http://schemas.microsoft.com/office/drawing/2014/main" id="{C6C97C33-397E-4B21-A245-09ADA9224574}"/>
              </a:ext>
            </a:extLst>
          </p:cNvPr>
          <p:cNvSpPr txBox="1">
            <a:spLocks noChangeArrowheads="1"/>
          </p:cNvSpPr>
          <p:nvPr/>
        </p:nvSpPr>
        <p:spPr bwMode="auto">
          <a:xfrm>
            <a:off x="697532" y="2639125"/>
            <a:ext cx="2445765" cy="2954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charset="-122"/>
              </a:defRPr>
            </a:lvl1pPr>
            <a:lvl2pPr marL="742950" indent="-285750" defTabSz="1216025">
              <a:defRPr>
                <a:solidFill>
                  <a:schemeClr val="tx1"/>
                </a:solidFill>
                <a:latin typeface="Calibri" pitchFamily="34" charset="0"/>
                <a:ea typeface="宋体" charset="-122"/>
              </a:defRPr>
            </a:lvl2pPr>
            <a:lvl3pPr marL="1143000" indent="-228600" defTabSz="1216025">
              <a:defRPr>
                <a:solidFill>
                  <a:schemeClr val="tx1"/>
                </a:solidFill>
                <a:latin typeface="Calibri" pitchFamily="34" charset="0"/>
                <a:ea typeface="宋体" charset="-122"/>
              </a:defRPr>
            </a:lvl3pPr>
            <a:lvl4pPr marL="1600200" indent="-228600" defTabSz="1216025">
              <a:defRPr>
                <a:solidFill>
                  <a:schemeClr val="tx1"/>
                </a:solidFill>
                <a:latin typeface="Calibri" pitchFamily="34" charset="0"/>
                <a:ea typeface="宋体" charset="-122"/>
              </a:defRPr>
            </a:lvl4pPr>
            <a:lvl5pPr marL="2057400" indent="-228600" defTabSz="1216025">
              <a:defRPr>
                <a:solidFill>
                  <a:schemeClr val="tx1"/>
                </a:solidFill>
                <a:latin typeface="Calibri" pitchFamily="34" charset="0"/>
                <a:ea typeface="宋体" charset="-122"/>
              </a:defRPr>
            </a:lvl5pPr>
            <a:lvl6pPr marL="2514600" indent="-228600" defTabSz="1216025"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defTabSz="1216025"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defTabSz="1216025"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defTabSz="1216025"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342900" indent="-342900" eaLnBrk="1" hangingPunct="1">
              <a:lnSpc>
                <a:spcPct val="130000"/>
              </a:lnSpc>
              <a:spcBef>
                <a:spcPct val="20000"/>
              </a:spcBef>
              <a:buFont typeface="Arial" panose="020B0604020202020204" pitchFamily="34" charset="0"/>
              <a:buChar char="•"/>
            </a:pPr>
            <a:r>
              <a:rPr lang="zh-CN" altLang="en-US" sz="2400" dirty="0">
                <a:solidFill>
                  <a:srgbClr val="053750"/>
                </a:solidFill>
                <a:effectLst>
                  <a:outerShdw blurRad="38100" dist="38100" dir="2700000" algn="tl">
                    <a:srgbClr val="000000">
                      <a:alpha val="43137"/>
                    </a:srgbClr>
                  </a:outerShdw>
                </a:effectLst>
                <a:latin typeface="Arial" charset="0"/>
                <a:ea typeface="微软雅黑" pitchFamily="34" charset="-122"/>
                <a:sym typeface="Arial" charset="0"/>
              </a:rPr>
              <a:t>随编译环境一起安装的可复用</a:t>
            </a:r>
            <a:r>
              <a:rPr lang="zh-CN" altLang="en-US" sz="2400" dirty="0" smtClean="0">
                <a:solidFill>
                  <a:srgbClr val="053750"/>
                </a:solidFill>
                <a:effectLst>
                  <a:outerShdw blurRad="38100" dist="38100" dir="2700000" algn="tl">
                    <a:srgbClr val="000000">
                      <a:alpha val="43137"/>
                    </a:srgbClr>
                  </a:outerShdw>
                </a:effectLst>
                <a:latin typeface="Arial" charset="0"/>
                <a:ea typeface="微软雅黑" pitchFamily="34" charset="-122"/>
                <a:sym typeface="Arial" charset="0"/>
              </a:rPr>
              <a:t>代码</a:t>
            </a:r>
            <a:endParaRPr lang="en-US" altLang="zh-CN" sz="2400" dirty="0" smtClean="0">
              <a:solidFill>
                <a:srgbClr val="053750"/>
              </a:solidFill>
              <a:effectLst>
                <a:outerShdw blurRad="38100" dist="38100" dir="2700000" algn="tl">
                  <a:srgbClr val="000000">
                    <a:alpha val="43137"/>
                  </a:srgbClr>
                </a:outerShdw>
              </a:effectLst>
              <a:latin typeface="Arial" charset="0"/>
              <a:ea typeface="微软雅黑" pitchFamily="34" charset="-122"/>
              <a:sym typeface="Arial" charset="0"/>
            </a:endParaRPr>
          </a:p>
          <a:p>
            <a:pPr marL="342900" indent="-342900" eaLnBrk="1" hangingPunct="1">
              <a:lnSpc>
                <a:spcPct val="130000"/>
              </a:lnSpc>
              <a:spcBef>
                <a:spcPct val="20000"/>
              </a:spcBef>
              <a:buFont typeface="Arial" panose="020B0604020202020204" pitchFamily="34" charset="0"/>
              <a:buChar char="•"/>
            </a:pPr>
            <a:r>
              <a:rPr lang="zh-CN" altLang="en-US" sz="2400" dirty="0">
                <a:solidFill>
                  <a:srgbClr val="053750"/>
                </a:solidFill>
                <a:effectLst>
                  <a:outerShdw blurRad="38100" dist="38100" dir="2700000" algn="tl">
                    <a:srgbClr val="000000">
                      <a:alpha val="43137"/>
                    </a:srgbClr>
                  </a:outerShdw>
                </a:effectLst>
                <a:latin typeface="Arial" charset="0"/>
                <a:ea typeface="微软雅黑" pitchFamily="34" charset="-122"/>
                <a:sym typeface="Arial" charset="0"/>
              </a:rPr>
              <a:t>标准库里往往包含常量、类和函数</a:t>
            </a:r>
            <a:endParaRPr lang="en-US" sz="2400" dirty="0">
              <a:solidFill>
                <a:srgbClr val="053750"/>
              </a:solidFill>
              <a:effectLst>
                <a:outerShdw blurRad="38100" dist="38100" dir="2700000" algn="tl">
                  <a:srgbClr val="000000">
                    <a:alpha val="43137"/>
                  </a:srgbClr>
                </a:outerShdw>
              </a:effectLst>
              <a:latin typeface="Arial" charset="0"/>
              <a:ea typeface="微软雅黑" pitchFamily="34" charset="-122"/>
              <a:sym typeface="Arial" charset="0"/>
            </a:endParaRPr>
          </a:p>
        </p:txBody>
      </p:sp>
      <p:grpSp>
        <p:nvGrpSpPr>
          <p:cNvPr id="19" name="组合 18">
            <a:extLst>
              <a:ext uri="{FF2B5EF4-FFF2-40B4-BE49-F238E27FC236}">
                <a16:creationId xmlns:a16="http://schemas.microsoft.com/office/drawing/2014/main" id="{A950C491-7E04-4FB7-A67C-C9E4C6B2E8FA}"/>
              </a:ext>
            </a:extLst>
          </p:cNvPr>
          <p:cNvGrpSpPr/>
          <p:nvPr/>
        </p:nvGrpSpPr>
        <p:grpSpPr>
          <a:xfrm>
            <a:off x="5181985" y="4289051"/>
            <a:ext cx="1507643" cy="1299693"/>
            <a:chOff x="5021172" y="4280814"/>
            <a:chExt cx="1507992" cy="1299993"/>
          </a:xfrm>
        </p:grpSpPr>
        <p:sp>
          <p:nvSpPr>
            <p:cNvPr id="20" name="Isosceles Triangle 8">
              <a:extLst>
                <a:ext uri="{FF2B5EF4-FFF2-40B4-BE49-F238E27FC236}">
                  <a16:creationId xmlns:a16="http://schemas.microsoft.com/office/drawing/2014/main" id="{CADF33EA-B894-48DB-8315-77EA5CB2CBC6}"/>
                </a:ext>
              </a:extLst>
            </p:cNvPr>
            <p:cNvSpPr/>
            <p:nvPr/>
          </p:nvSpPr>
          <p:spPr>
            <a:xfrm>
              <a:off x="5021172" y="4280814"/>
              <a:ext cx="1507992" cy="1299993"/>
            </a:xfrm>
            <a:prstGeom prst="triangle">
              <a:avLst/>
            </a:prstGeom>
            <a:solidFill>
              <a:schemeClr val="bg1">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矩形 20">
              <a:extLst>
                <a:ext uri="{FF2B5EF4-FFF2-40B4-BE49-F238E27FC236}">
                  <a16:creationId xmlns:a16="http://schemas.microsoft.com/office/drawing/2014/main" id="{70C390F9-6362-4991-99E9-1E18278933D3}"/>
                </a:ext>
              </a:extLst>
            </p:cNvPr>
            <p:cNvSpPr/>
            <p:nvPr/>
          </p:nvSpPr>
          <p:spPr>
            <a:xfrm>
              <a:off x="5391028" y="4941962"/>
              <a:ext cx="903020" cy="523213"/>
            </a:xfrm>
            <a:prstGeom prst="rect">
              <a:avLst/>
            </a:prstGeom>
          </p:spPr>
          <p:txBody>
            <a:bodyPr wrap="none">
              <a:spAutoFit/>
            </a:bodyPr>
            <a:lstStyle/>
            <a:p>
              <a:pPr>
                <a:spcBef>
                  <a:spcPct val="20000"/>
                </a:spcBef>
              </a:pPr>
              <a:r>
                <a:rPr lang="zh-CN" altLang="en-US" sz="2799" b="1" dirty="0" smtClean="0">
                  <a:solidFill>
                    <a:schemeClr val="bg1"/>
                  </a:solidFill>
                  <a:latin typeface="Arial" charset="0"/>
                  <a:ea typeface="微软雅黑" pitchFamily="34" charset="-122"/>
                  <a:sym typeface="Arial" charset="0"/>
                </a:rPr>
                <a:t>导入</a:t>
              </a:r>
              <a:endParaRPr lang="en-US" altLang="zh-CN" sz="2799" b="1" dirty="0">
                <a:solidFill>
                  <a:schemeClr val="bg1"/>
                </a:solidFill>
                <a:latin typeface="Arial" charset="0"/>
                <a:ea typeface="微软雅黑" pitchFamily="34" charset="-122"/>
                <a:sym typeface="Arial" charset="0"/>
              </a:endParaRPr>
            </a:p>
          </p:txBody>
        </p:sp>
      </p:grpSp>
      <p:sp>
        <p:nvSpPr>
          <p:cNvPr id="22" name="TextBox 13">
            <a:extLst>
              <a:ext uri="{FF2B5EF4-FFF2-40B4-BE49-F238E27FC236}">
                <a16:creationId xmlns:a16="http://schemas.microsoft.com/office/drawing/2014/main" id="{C6C97C33-397E-4B21-A245-09ADA9224574}"/>
              </a:ext>
            </a:extLst>
          </p:cNvPr>
          <p:cNvSpPr txBox="1">
            <a:spLocks noChangeArrowheads="1"/>
          </p:cNvSpPr>
          <p:nvPr/>
        </p:nvSpPr>
        <p:spPr bwMode="auto">
          <a:xfrm>
            <a:off x="8957220" y="2639125"/>
            <a:ext cx="2412000" cy="1440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defTabSz="1216025">
              <a:defRPr>
                <a:solidFill>
                  <a:schemeClr val="tx1"/>
                </a:solidFill>
                <a:latin typeface="Calibri" pitchFamily="34" charset="0"/>
                <a:ea typeface="宋体" charset="-122"/>
              </a:defRPr>
            </a:lvl1pPr>
            <a:lvl2pPr marL="742950" indent="-285750" defTabSz="1216025">
              <a:defRPr>
                <a:solidFill>
                  <a:schemeClr val="tx1"/>
                </a:solidFill>
                <a:latin typeface="Calibri" pitchFamily="34" charset="0"/>
                <a:ea typeface="宋体" charset="-122"/>
              </a:defRPr>
            </a:lvl2pPr>
            <a:lvl3pPr marL="1143000" indent="-228600" defTabSz="1216025">
              <a:defRPr>
                <a:solidFill>
                  <a:schemeClr val="tx1"/>
                </a:solidFill>
                <a:latin typeface="Calibri" pitchFamily="34" charset="0"/>
                <a:ea typeface="宋体" charset="-122"/>
              </a:defRPr>
            </a:lvl3pPr>
            <a:lvl4pPr marL="1600200" indent="-228600" defTabSz="1216025">
              <a:defRPr>
                <a:solidFill>
                  <a:schemeClr val="tx1"/>
                </a:solidFill>
                <a:latin typeface="Calibri" pitchFamily="34" charset="0"/>
                <a:ea typeface="宋体" charset="-122"/>
              </a:defRPr>
            </a:lvl4pPr>
            <a:lvl5pPr marL="2057400" indent="-228600" defTabSz="1216025">
              <a:defRPr>
                <a:solidFill>
                  <a:schemeClr val="tx1"/>
                </a:solidFill>
                <a:latin typeface="Calibri" pitchFamily="34" charset="0"/>
                <a:ea typeface="宋体" charset="-122"/>
              </a:defRPr>
            </a:lvl5pPr>
            <a:lvl6pPr marL="2514600" indent="-228600" defTabSz="1216025"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defTabSz="1216025"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defTabSz="1216025"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defTabSz="1216025"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eaLnBrk="1" hangingPunct="1">
              <a:lnSpc>
                <a:spcPct val="130000"/>
              </a:lnSpc>
              <a:spcBef>
                <a:spcPct val="20000"/>
              </a:spcBef>
            </a:pPr>
            <a:r>
              <a:rPr lang="en-US" altLang="zh-CN" sz="2400" dirty="0">
                <a:solidFill>
                  <a:srgbClr val="053750"/>
                </a:solidFill>
                <a:effectLst>
                  <a:outerShdw blurRad="38100" dist="38100" dir="2700000" algn="tl">
                    <a:srgbClr val="000000">
                      <a:alpha val="43137"/>
                    </a:srgbClr>
                  </a:outerShdw>
                </a:effectLst>
                <a:latin typeface="Arial" charset="0"/>
                <a:ea typeface="微软雅黑" pitchFamily="34" charset="-122"/>
                <a:sym typeface="Arial" charset="0"/>
              </a:rPr>
              <a:t>Python</a:t>
            </a:r>
            <a:r>
              <a:rPr lang="zh-CN" altLang="en-US" sz="2400" dirty="0">
                <a:solidFill>
                  <a:srgbClr val="053750"/>
                </a:solidFill>
                <a:effectLst>
                  <a:outerShdw blurRad="38100" dist="38100" dir="2700000" algn="tl">
                    <a:srgbClr val="000000">
                      <a:alpha val="43137"/>
                    </a:srgbClr>
                  </a:outerShdw>
                </a:effectLst>
                <a:latin typeface="Arial" charset="0"/>
                <a:ea typeface="微软雅黑" pitchFamily="34" charset="-122"/>
                <a:sym typeface="Arial" charset="0"/>
              </a:rPr>
              <a:t>社区</a:t>
            </a:r>
            <a:r>
              <a:rPr lang="zh-CN" altLang="en-US" sz="2400" dirty="0" smtClean="0">
                <a:solidFill>
                  <a:srgbClr val="053750"/>
                </a:solidFill>
                <a:effectLst>
                  <a:outerShdw blurRad="38100" dist="38100" dir="2700000" algn="tl">
                    <a:srgbClr val="000000">
                      <a:alpha val="43137"/>
                    </a:srgbClr>
                  </a:outerShdw>
                </a:effectLst>
                <a:latin typeface="Arial" charset="0"/>
                <a:ea typeface="微软雅黑" pitchFamily="34" charset="-122"/>
                <a:sym typeface="Arial" charset="0"/>
              </a:rPr>
              <a:t>中，数量</a:t>
            </a:r>
            <a:r>
              <a:rPr lang="zh-CN" altLang="en-US" sz="2400" dirty="0">
                <a:solidFill>
                  <a:srgbClr val="053750"/>
                </a:solidFill>
                <a:effectLst>
                  <a:outerShdw blurRad="38100" dist="38100" dir="2700000" algn="tl">
                    <a:srgbClr val="000000">
                      <a:alpha val="43137"/>
                    </a:srgbClr>
                  </a:outerShdw>
                </a:effectLst>
                <a:latin typeface="Arial" charset="0"/>
                <a:ea typeface="微软雅黑" pitchFamily="34" charset="-122"/>
                <a:sym typeface="Arial" charset="0"/>
              </a:rPr>
              <a:t>众多的可复用代码</a:t>
            </a:r>
            <a:endParaRPr lang="en-US" sz="2400" dirty="0">
              <a:solidFill>
                <a:srgbClr val="053750"/>
              </a:solidFill>
              <a:effectLst>
                <a:outerShdw blurRad="38100" dist="38100" dir="2700000" algn="tl">
                  <a:srgbClr val="000000">
                    <a:alpha val="43137"/>
                  </a:srgbClr>
                </a:outerShdw>
              </a:effectLst>
              <a:latin typeface="Arial" charset="0"/>
              <a:ea typeface="微软雅黑" pitchFamily="34" charset="-122"/>
              <a:sym typeface="Arial" charset="0"/>
            </a:endParaRPr>
          </a:p>
        </p:txBody>
      </p:sp>
    </p:spTree>
    <p:extLst>
      <p:ext uri="{BB962C8B-B14F-4D97-AF65-F5344CB8AC3E}">
        <p14:creationId xmlns:p14="http://schemas.microsoft.com/office/powerpoint/2010/main" val="3351628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2" presetClass="entr" presetSubtype="4"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par>
                                <p:cTn id="27" presetID="22" presetClass="entr" presetSubtype="2"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right)">
                                      <p:cBhvr>
                                        <p:cTn id="29" dur="500"/>
                                        <p:tgtEl>
                                          <p:spTgt spid="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导入库（</a:t>
            </a:r>
            <a:r>
              <a:rPr lang="en-US" altLang="zh-CN" dirty="0" smtClean="0"/>
              <a:t>1</a:t>
            </a:r>
            <a:r>
              <a:rPr lang="zh-CN" altLang="en-US" dirty="0" smtClean="0"/>
              <a:t>）</a:t>
            </a:r>
            <a:r>
              <a:rPr lang="en-US" altLang="zh-CN" dirty="0" smtClean="0"/>
              <a:t>—— import</a:t>
            </a:r>
            <a:r>
              <a:rPr lang="zh-CN" altLang="en-US" dirty="0"/>
              <a:t>语句</a:t>
            </a:r>
          </a:p>
        </p:txBody>
      </p:sp>
      <p:sp>
        <p:nvSpPr>
          <p:cNvPr id="3" name="内容占位符 2"/>
          <p:cNvSpPr>
            <a:spLocks noGrp="1"/>
          </p:cNvSpPr>
          <p:nvPr>
            <p:ph idx="1"/>
          </p:nvPr>
        </p:nvSpPr>
        <p:spPr>
          <a:xfrm>
            <a:off x="921215" y="4221089"/>
            <a:ext cx="10382786" cy="2160240"/>
          </a:xfrm>
          <a:solidFill>
            <a:schemeClr val="bg1">
              <a:lumMod val="85000"/>
            </a:schemeClr>
          </a:solidFill>
        </p:spPr>
        <p:txBody>
          <a:bodyPr>
            <a:normAutofit/>
          </a:bodyPr>
          <a:lstStyle/>
          <a:p>
            <a:pPr marL="0" indent="0">
              <a:buNone/>
            </a:pPr>
            <a:r>
              <a:rPr lang="en-US" altLang="zh-CN" dirty="0"/>
              <a:t>&gt;&gt;&gt; import time, random</a:t>
            </a:r>
          </a:p>
          <a:p>
            <a:pPr marL="0" indent="0">
              <a:buNone/>
            </a:pPr>
            <a:r>
              <a:rPr lang="en-US" altLang="zh-CN" dirty="0"/>
              <a:t>&gt;&gt;&gt; </a:t>
            </a:r>
            <a:r>
              <a:rPr lang="en-US" altLang="zh-CN" dirty="0" err="1"/>
              <a:t>time.sleep</a:t>
            </a:r>
            <a:r>
              <a:rPr lang="en-US" altLang="zh-CN" dirty="0"/>
              <a:t>(3)		</a:t>
            </a:r>
            <a:r>
              <a:rPr lang="en-US" altLang="zh-CN" sz="2400" dirty="0" smtClean="0">
                <a:solidFill>
                  <a:srgbClr val="FF0000"/>
                </a:solidFill>
              </a:rPr>
              <a:t># </a:t>
            </a:r>
            <a:r>
              <a:rPr lang="zh-CN" altLang="en-US" sz="2400" dirty="0">
                <a:solidFill>
                  <a:srgbClr val="FF0000"/>
                </a:solidFill>
              </a:rPr>
              <a:t>程序休眠</a:t>
            </a:r>
            <a:r>
              <a:rPr lang="en-US" altLang="zh-CN" sz="2400" dirty="0">
                <a:solidFill>
                  <a:srgbClr val="FF0000"/>
                </a:solidFill>
              </a:rPr>
              <a:t>3</a:t>
            </a:r>
            <a:r>
              <a:rPr lang="zh-CN" altLang="en-US" sz="2400" dirty="0">
                <a:solidFill>
                  <a:srgbClr val="FF0000"/>
                </a:solidFill>
              </a:rPr>
              <a:t>秒</a:t>
            </a:r>
            <a:endParaRPr lang="zh-CN" altLang="en-US" dirty="0">
              <a:solidFill>
                <a:srgbClr val="FF0000"/>
              </a:solidFill>
            </a:endParaRPr>
          </a:p>
          <a:p>
            <a:pPr marL="0" indent="0">
              <a:buNone/>
            </a:pPr>
            <a:r>
              <a:rPr lang="en-US" altLang="zh-CN" dirty="0"/>
              <a:t>&gt;&gt;&gt; </a:t>
            </a:r>
            <a:r>
              <a:rPr lang="en-US" altLang="zh-CN" dirty="0" err="1"/>
              <a:t>r.randint</a:t>
            </a:r>
            <a:r>
              <a:rPr lang="en-US" altLang="zh-CN" dirty="0"/>
              <a:t>(1, 10)		</a:t>
            </a:r>
            <a:r>
              <a:rPr lang="en-US" altLang="zh-CN" sz="2400" dirty="0" smtClean="0">
                <a:solidFill>
                  <a:srgbClr val="FF0000"/>
                </a:solidFill>
              </a:rPr>
              <a:t># </a:t>
            </a:r>
            <a:r>
              <a:rPr lang="zh-CN" altLang="en-US" sz="2400" dirty="0">
                <a:solidFill>
                  <a:srgbClr val="FF0000"/>
                </a:solidFill>
              </a:rPr>
              <a:t>生成一个</a:t>
            </a:r>
            <a:r>
              <a:rPr lang="en-US" altLang="zh-CN" sz="2400" dirty="0">
                <a:solidFill>
                  <a:srgbClr val="FF0000"/>
                </a:solidFill>
              </a:rPr>
              <a:t>1</a:t>
            </a:r>
            <a:r>
              <a:rPr lang="zh-CN" altLang="en-US" sz="2400" dirty="0">
                <a:solidFill>
                  <a:srgbClr val="FF0000"/>
                </a:solidFill>
              </a:rPr>
              <a:t>到</a:t>
            </a:r>
            <a:r>
              <a:rPr lang="en-US" altLang="zh-CN" sz="2400" dirty="0">
                <a:solidFill>
                  <a:srgbClr val="FF0000"/>
                </a:solidFill>
              </a:rPr>
              <a:t>10</a:t>
            </a:r>
            <a:r>
              <a:rPr lang="zh-CN" altLang="en-US" sz="2400" dirty="0">
                <a:solidFill>
                  <a:srgbClr val="FF0000"/>
                </a:solidFill>
              </a:rPr>
              <a:t>之间的随机整数</a:t>
            </a:r>
            <a:endParaRPr lang="zh-CN" altLang="en-US" dirty="0">
              <a:solidFill>
                <a:srgbClr val="FF0000"/>
              </a:solidFill>
            </a:endParaRPr>
          </a:p>
          <a:p>
            <a:pPr marL="0" indent="0">
              <a:buNone/>
            </a:pPr>
            <a:endParaRPr lang="zh-CN" altLang="en-US" dirty="0"/>
          </a:p>
        </p:txBody>
      </p:sp>
      <p:sp>
        <p:nvSpPr>
          <p:cNvPr id="4" name="矩形 3"/>
          <p:cNvSpPr/>
          <p:nvPr/>
        </p:nvSpPr>
        <p:spPr>
          <a:xfrm>
            <a:off x="921214" y="1283569"/>
            <a:ext cx="10359362" cy="79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latin typeface="+mj-ea"/>
                <a:ea typeface="+mj-ea"/>
              </a:rPr>
              <a:t>import </a:t>
            </a:r>
            <a:r>
              <a:rPr lang="zh-CN" altLang="en-US" sz="2400" dirty="0">
                <a:latin typeface="+mj-ea"/>
                <a:ea typeface="+mj-ea"/>
              </a:rPr>
              <a:t>模块</a:t>
            </a:r>
            <a:r>
              <a:rPr lang="en-US" altLang="zh-CN" sz="2400" dirty="0">
                <a:latin typeface="+mj-ea"/>
                <a:ea typeface="+mj-ea"/>
              </a:rPr>
              <a:t>1 [as </a:t>
            </a:r>
            <a:r>
              <a:rPr lang="zh-CN" altLang="en-US" sz="2400" dirty="0">
                <a:latin typeface="+mj-ea"/>
                <a:ea typeface="+mj-ea"/>
              </a:rPr>
              <a:t>别名</a:t>
            </a:r>
            <a:r>
              <a:rPr lang="en-US" altLang="zh-CN" sz="2400" dirty="0">
                <a:latin typeface="+mj-ea"/>
                <a:ea typeface="+mj-ea"/>
              </a:rPr>
              <a:t>1] [, </a:t>
            </a:r>
            <a:r>
              <a:rPr lang="zh-CN" altLang="en-US" sz="2400" dirty="0">
                <a:latin typeface="+mj-ea"/>
                <a:ea typeface="+mj-ea"/>
              </a:rPr>
              <a:t>模块</a:t>
            </a:r>
            <a:r>
              <a:rPr lang="en-US" altLang="zh-CN" sz="2400" dirty="0">
                <a:latin typeface="+mj-ea"/>
                <a:ea typeface="+mj-ea"/>
              </a:rPr>
              <a:t>2 [as </a:t>
            </a:r>
            <a:r>
              <a:rPr lang="zh-CN" altLang="en-US" sz="2400" dirty="0">
                <a:latin typeface="+mj-ea"/>
                <a:ea typeface="+mj-ea"/>
              </a:rPr>
              <a:t>别名</a:t>
            </a:r>
            <a:r>
              <a:rPr lang="en-US" altLang="zh-CN" sz="2400" dirty="0">
                <a:latin typeface="+mj-ea"/>
                <a:ea typeface="+mj-ea"/>
              </a:rPr>
              <a:t>2] [,... </a:t>
            </a:r>
            <a:r>
              <a:rPr lang="zh-CN" altLang="en-US" sz="2400" dirty="0">
                <a:latin typeface="+mj-ea"/>
                <a:ea typeface="+mj-ea"/>
              </a:rPr>
              <a:t>模块</a:t>
            </a:r>
            <a:r>
              <a:rPr lang="en-US" altLang="zh-CN" sz="2400" dirty="0">
                <a:latin typeface="+mj-ea"/>
                <a:ea typeface="+mj-ea"/>
              </a:rPr>
              <a:t>N [as </a:t>
            </a:r>
            <a:r>
              <a:rPr lang="zh-CN" altLang="en-US" sz="2400" dirty="0">
                <a:latin typeface="+mj-ea"/>
                <a:ea typeface="+mj-ea"/>
              </a:rPr>
              <a:t>别名</a:t>
            </a:r>
            <a:r>
              <a:rPr lang="en-US" altLang="zh-CN" sz="2400" dirty="0">
                <a:latin typeface="+mj-ea"/>
                <a:ea typeface="+mj-ea"/>
              </a:rPr>
              <a:t>N]]]</a:t>
            </a:r>
          </a:p>
        </p:txBody>
      </p:sp>
      <p:sp>
        <p:nvSpPr>
          <p:cNvPr id="6" name="文本框 5"/>
          <p:cNvSpPr txBox="1"/>
          <p:nvPr/>
        </p:nvSpPr>
        <p:spPr>
          <a:xfrm>
            <a:off x="3719736" y="2198993"/>
            <a:ext cx="7560840" cy="1384995"/>
          </a:xfrm>
          <a:prstGeom prst="rect">
            <a:avLst/>
          </a:prstGeom>
          <a:noFill/>
        </p:spPr>
        <p:txBody>
          <a:bodyPr wrap="square" rtlCol="0">
            <a:spAutoFit/>
          </a:bodyPr>
          <a:lstStyle/>
          <a:p>
            <a:pPr algn="r"/>
            <a:r>
              <a:rPr lang="zh-CN" altLang="en-US" sz="2800" dirty="0">
                <a:latin typeface="微软雅黑" panose="020B0503020204020204" pitchFamily="34" charset="-122"/>
                <a:ea typeface="微软雅黑" panose="020B0503020204020204" pitchFamily="34" charset="-122"/>
              </a:rPr>
              <a:t>调用被引用模块中的函数时，引用格式如下</a:t>
            </a:r>
            <a:r>
              <a:rPr lang="zh-CN" altLang="en-US" sz="2800" dirty="0" smtClean="0">
                <a:latin typeface="微软雅黑" panose="020B0503020204020204" pitchFamily="34" charset="-122"/>
                <a:ea typeface="微软雅黑" panose="020B0503020204020204" pitchFamily="34" charset="-122"/>
              </a:rPr>
              <a:t>：</a:t>
            </a:r>
            <a:endParaRPr lang="en-US" altLang="zh-CN" sz="2800" dirty="0" smtClean="0">
              <a:latin typeface="微软雅黑" panose="020B0503020204020204" pitchFamily="34" charset="-122"/>
              <a:ea typeface="微软雅黑" panose="020B0503020204020204" pitchFamily="34" charset="-122"/>
            </a:endParaRPr>
          </a:p>
          <a:p>
            <a:pPr indent="2520000"/>
            <a:r>
              <a:rPr lang="zh-CN" altLang="en-US" sz="2800" dirty="0" smtClean="0">
                <a:latin typeface="微软雅黑" panose="020B0503020204020204" pitchFamily="34" charset="-122"/>
                <a:ea typeface="微软雅黑" panose="020B0503020204020204" pitchFamily="34" charset="-122"/>
              </a:rPr>
              <a:t>格式</a:t>
            </a:r>
            <a:r>
              <a:rPr lang="en-US" altLang="zh-CN" sz="2800" dirty="0">
                <a:latin typeface="微软雅黑" panose="020B0503020204020204" pitchFamily="34" charset="-122"/>
                <a:ea typeface="微软雅黑" panose="020B0503020204020204" pitchFamily="34" charset="-122"/>
              </a:rPr>
              <a:t>1</a:t>
            </a:r>
            <a:r>
              <a:rPr lang="zh-CN" altLang="en-US" sz="2800" dirty="0">
                <a:latin typeface="微软雅黑" panose="020B0503020204020204" pitchFamily="34" charset="-122"/>
                <a:ea typeface="微软雅黑" panose="020B0503020204020204" pitchFamily="34" charset="-122"/>
              </a:rPr>
              <a:t>：模块名</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函数名</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参数</a:t>
            </a:r>
            <a:r>
              <a:rPr lang="en-US" altLang="zh-CN" sz="2800" dirty="0">
                <a:latin typeface="微软雅黑" panose="020B0503020204020204" pitchFamily="34" charset="-122"/>
                <a:ea typeface="微软雅黑" panose="020B0503020204020204" pitchFamily="34" charset="-122"/>
              </a:rPr>
              <a:t>)</a:t>
            </a:r>
          </a:p>
          <a:p>
            <a:pPr indent="2520000"/>
            <a:r>
              <a:rPr lang="zh-CN" altLang="en-US" sz="2800" dirty="0" smtClean="0">
                <a:latin typeface="微软雅黑" panose="020B0503020204020204" pitchFamily="34" charset="-122"/>
                <a:ea typeface="微软雅黑" panose="020B0503020204020204" pitchFamily="34" charset="-122"/>
              </a:rPr>
              <a:t>格式</a:t>
            </a:r>
            <a:r>
              <a:rPr lang="en-US" altLang="zh-CN" sz="2800" dirty="0">
                <a:latin typeface="微软雅黑" panose="020B0503020204020204" pitchFamily="34" charset="-122"/>
                <a:ea typeface="微软雅黑" panose="020B0503020204020204" pitchFamily="34" charset="-122"/>
              </a:rPr>
              <a:t>2</a:t>
            </a:r>
            <a:r>
              <a:rPr lang="zh-CN" altLang="en-US" sz="2800" dirty="0">
                <a:latin typeface="微软雅黑" panose="020B0503020204020204" pitchFamily="34" charset="-122"/>
                <a:ea typeface="微软雅黑" panose="020B0503020204020204" pitchFamily="34" charset="-122"/>
              </a:rPr>
              <a:t>：别名</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函数名</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参数</a:t>
            </a:r>
            <a:r>
              <a:rPr lang="en-US" altLang="zh-CN" sz="2800" dirty="0" smtClean="0">
                <a:latin typeface="微软雅黑" panose="020B0503020204020204" pitchFamily="34" charset="-122"/>
                <a:ea typeface="微软雅黑" panose="020B0503020204020204" pitchFamily="34" charset="-122"/>
              </a:rPr>
              <a:t>) </a:t>
            </a:r>
            <a:endParaRPr lang="en-US" altLang="zh-CN" sz="2800" dirty="0">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3719736" y="3583988"/>
            <a:ext cx="7452224" cy="0"/>
          </a:xfrm>
          <a:prstGeom prst="line">
            <a:avLst/>
          </a:prstGeom>
          <a:ln w="19050">
            <a:solidFill>
              <a:srgbClr val="203864"/>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86676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导入库（</a:t>
            </a:r>
            <a:r>
              <a:rPr lang="en-US" altLang="zh-CN" dirty="0" smtClean="0"/>
              <a:t>2</a:t>
            </a:r>
            <a:r>
              <a:rPr lang="zh-CN" altLang="en-US" dirty="0" smtClean="0"/>
              <a:t>）</a:t>
            </a:r>
            <a:r>
              <a:rPr lang="en-US" altLang="zh-CN" dirty="0" smtClean="0"/>
              <a:t>——</a:t>
            </a:r>
            <a:r>
              <a:rPr lang="zh-CN" altLang="en-US" dirty="0"/>
              <a:t> </a:t>
            </a:r>
            <a:r>
              <a:rPr lang="en-US" altLang="zh-CN" dirty="0" smtClean="0"/>
              <a:t>from…import </a:t>
            </a:r>
            <a:r>
              <a:rPr lang="zh-CN" altLang="en-US" dirty="0"/>
              <a:t>语句</a:t>
            </a:r>
          </a:p>
        </p:txBody>
      </p:sp>
      <p:sp>
        <p:nvSpPr>
          <p:cNvPr id="3" name="内容占位符 2"/>
          <p:cNvSpPr>
            <a:spLocks noGrp="1"/>
          </p:cNvSpPr>
          <p:nvPr>
            <p:ph idx="1"/>
          </p:nvPr>
        </p:nvSpPr>
        <p:spPr>
          <a:xfrm>
            <a:off x="921215" y="3933056"/>
            <a:ext cx="10382786" cy="2592288"/>
          </a:xfrm>
          <a:solidFill>
            <a:schemeClr val="bg1">
              <a:lumMod val="85000"/>
            </a:schemeClr>
          </a:solidFill>
        </p:spPr>
        <p:txBody>
          <a:bodyPr>
            <a:normAutofit fontScale="92500" lnSpcReduction="10000"/>
          </a:bodyPr>
          <a:lstStyle/>
          <a:p>
            <a:pPr marL="0" indent="0">
              <a:buNone/>
            </a:pPr>
            <a:r>
              <a:rPr lang="en-US" altLang="zh-CN" dirty="0"/>
              <a:t>&gt;&gt;&gt; from time import sleep</a:t>
            </a:r>
          </a:p>
          <a:p>
            <a:pPr marL="0" indent="0">
              <a:buNone/>
            </a:pPr>
            <a:r>
              <a:rPr lang="en-US" altLang="zh-CN" dirty="0"/>
              <a:t>&gt;&gt;&gt; from random import </a:t>
            </a:r>
            <a:r>
              <a:rPr lang="en-US" altLang="zh-CN" dirty="0" err="1"/>
              <a:t>randint</a:t>
            </a:r>
            <a:r>
              <a:rPr lang="en-US" altLang="zh-CN" dirty="0"/>
              <a:t> as </a:t>
            </a:r>
            <a:r>
              <a:rPr lang="en-US" altLang="zh-CN" dirty="0" err="1"/>
              <a:t>ri</a:t>
            </a:r>
            <a:endParaRPr lang="en-US" altLang="zh-CN" dirty="0"/>
          </a:p>
          <a:p>
            <a:pPr marL="0" indent="0">
              <a:buNone/>
            </a:pPr>
            <a:r>
              <a:rPr lang="en-US" altLang="zh-CN" dirty="0"/>
              <a:t>&gt;&gt;&gt; sleep(3)</a:t>
            </a:r>
          </a:p>
          <a:p>
            <a:pPr marL="0" indent="0">
              <a:buNone/>
            </a:pPr>
            <a:r>
              <a:rPr lang="en-US" altLang="zh-CN" dirty="0"/>
              <a:t>&gt;&gt;&gt; </a:t>
            </a:r>
            <a:r>
              <a:rPr lang="en-US" altLang="zh-CN" dirty="0" err="1"/>
              <a:t>ri</a:t>
            </a:r>
            <a:r>
              <a:rPr lang="en-US" altLang="zh-CN" dirty="0"/>
              <a:t>(1,10)</a:t>
            </a:r>
          </a:p>
          <a:p>
            <a:pPr marL="0" indent="0">
              <a:buNone/>
            </a:pPr>
            <a:endParaRPr lang="zh-CN" altLang="en-US" dirty="0">
              <a:solidFill>
                <a:srgbClr val="FF0000"/>
              </a:solidFill>
            </a:endParaRPr>
          </a:p>
          <a:p>
            <a:pPr marL="0" indent="0">
              <a:buNone/>
            </a:pPr>
            <a:endParaRPr lang="zh-CN" altLang="en-US" dirty="0"/>
          </a:p>
        </p:txBody>
      </p:sp>
      <p:sp>
        <p:nvSpPr>
          <p:cNvPr id="4" name="矩形 3"/>
          <p:cNvSpPr/>
          <p:nvPr/>
        </p:nvSpPr>
        <p:spPr>
          <a:xfrm>
            <a:off x="921214" y="1283569"/>
            <a:ext cx="10359362" cy="79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latin typeface="+mj-ea"/>
                <a:ea typeface="+mj-ea"/>
              </a:rPr>
              <a:t>from </a:t>
            </a:r>
            <a:r>
              <a:rPr lang="zh-CN" altLang="en-US" sz="2400" dirty="0">
                <a:latin typeface="+mj-ea"/>
                <a:ea typeface="+mj-ea"/>
              </a:rPr>
              <a:t>模块 </a:t>
            </a:r>
            <a:r>
              <a:rPr lang="en-US" altLang="zh-CN" sz="2400" dirty="0">
                <a:latin typeface="+mj-ea"/>
                <a:ea typeface="+mj-ea"/>
              </a:rPr>
              <a:t>import </a:t>
            </a:r>
            <a:r>
              <a:rPr lang="zh-CN" altLang="en-US" sz="2400" dirty="0">
                <a:latin typeface="+mj-ea"/>
                <a:ea typeface="+mj-ea"/>
              </a:rPr>
              <a:t>函数名</a:t>
            </a:r>
            <a:r>
              <a:rPr lang="en-US" altLang="zh-CN" sz="2400" dirty="0">
                <a:latin typeface="+mj-ea"/>
                <a:ea typeface="+mj-ea"/>
              </a:rPr>
              <a:t>1 [as </a:t>
            </a:r>
            <a:r>
              <a:rPr lang="zh-CN" altLang="en-US" sz="2400" dirty="0">
                <a:latin typeface="+mj-ea"/>
                <a:ea typeface="+mj-ea"/>
              </a:rPr>
              <a:t>别名</a:t>
            </a:r>
            <a:r>
              <a:rPr lang="en-US" altLang="zh-CN" sz="2400" dirty="0">
                <a:latin typeface="+mj-ea"/>
                <a:ea typeface="+mj-ea"/>
              </a:rPr>
              <a:t>1] [, ... </a:t>
            </a:r>
            <a:r>
              <a:rPr lang="zh-CN" altLang="en-US" sz="2400" dirty="0">
                <a:latin typeface="+mj-ea"/>
                <a:ea typeface="+mj-ea"/>
              </a:rPr>
              <a:t>函数名</a:t>
            </a:r>
            <a:r>
              <a:rPr lang="en-US" altLang="zh-CN" sz="2400" dirty="0">
                <a:latin typeface="+mj-ea"/>
                <a:ea typeface="+mj-ea"/>
              </a:rPr>
              <a:t>N [as </a:t>
            </a:r>
            <a:r>
              <a:rPr lang="zh-CN" altLang="en-US" sz="2400" dirty="0">
                <a:latin typeface="+mj-ea"/>
                <a:ea typeface="+mj-ea"/>
              </a:rPr>
              <a:t>别名</a:t>
            </a:r>
            <a:r>
              <a:rPr lang="en-US" altLang="zh-CN" sz="2400" dirty="0">
                <a:latin typeface="+mj-ea"/>
                <a:ea typeface="+mj-ea"/>
              </a:rPr>
              <a:t>N]]</a:t>
            </a:r>
          </a:p>
        </p:txBody>
      </p:sp>
      <p:sp>
        <p:nvSpPr>
          <p:cNvPr id="6" name="文本框 5"/>
          <p:cNvSpPr txBox="1"/>
          <p:nvPr/>
        </p:nvSpPr>
        <p:spPr>
          <a:xfrm>
            <a:off x="3719736" y="2198993"/>
            <a:ext cx="7560840" cy="1384995"/>
          </a:xfrm>
          <a:prstGeom prst="rect">
            <a:avLst/>
          </a:prstGeom>
          <a:noFill/>
        </p:spPr>
        <p:txBody>
          <a:bodyPr wrap="square" rtlCol="0">
            <a:spAutoFit/>
          </a:bodyPr>
          <a:lstStyle/>
          <a:p>
            <a:pPr algn="r"/>
            <a:r>
              <a:rPr lang="zh-CN" altLang="en-US" sz="2800" dirty="0">
                <a:latin typeface="微软雅黑" panose="020B0503020204020204" pitchFamily="34" charset="-122"/>
                <a:ea typeface="微软雅黑" panose="020B0503020204020204" pitchFamily="34" charset="-122"/>
              </a:rPr>
              <a:t>导入</a:t>
            </a:r>
            <a:r>
              <a:rPr lang="zh-CN" altLang="en-US" sz="2800" dirty="0" smtClean="0">
                <a:latin typeface="微软雅黑" panose="020B0503020204020204" pitchFamily="34" charset="-122"/>
                <a:ea typeface="微软雅黑" panose="020B0503020204020204" pitchFamily="34" charset="-122"/>
              </a:rPr>
              <a:t>后，可</a:t>
            </a:r>
            <a:r>
              <a:rPr lang="zh-CN" altLang="en-US" sz="2800" dirty="0">
                <a:latin typeface="微软雅黑" panose="020B0503020204020204" pitchFamily="34" charset="-122"/>
                <a:ea typeface="微软雅黑" panose="020B0503020204020204" pitchFamily="34" charset="-122"/>
              </a:rPr>
              <a:t>按以下格式直接调用函数：</a:t>
            </a:r>
            <a:endParaRPr lang="en-US" altLang="zh-CN" sz="2800" dirty="0" smtClean="0">
              <a:latin typeface="微软雅黑" panose="020B0503020204020204" pitchFamily="34" charset="-122"/>
              <a:ea typeface="微软雅黑" panose="020B0503020204020204" pitchFamily="34" charset="-122"/>
            </a:endParaRPr>
          </a:p>
          <a:p>
            <a:pPr indent="3600000"/>
            <a:r>
              <a:rPr lang="zh-CN" altLang="en-US" sz="2800" dirty="0" smtClean="0">
                <a:latin typeface="微软雅黑" panose="020B0503020204020204" pitchFamily="34" charset="-122"/>
                <a:ea typeface="微软雅黑" panose="020B0503020204020204" pitchFamily="34" charset="-122"/>
              </a:rPr>
              <a:t>格式</a:t>
            </a:r>
            <a:r>
              <a:rPr lang="en-US" altLang="zh-CN" sz="2800" dirty="0">
                <a:latin typeface="微软雅黑" panose="020B0503020204020204" pitchFamily="34" charset="-122"/>
                <a:ea typeface="微软雅黑" panose="020B0503020204020204" pitchFamily="34" charset="-122"/>
              </a:rPr>
              <a:t>1</a:t>
            </a:r>
            <a:r>
              <a:rPr lang="zh-CN" altLang="en-US" sz="2800" dirty="0" smtClean="0">
                <a:latin typeface="微软雅黑" panose="020B0503020204020204" pitchFamily="34" charset="-122"/>
                <a:ea typeface="微软雅黑" panose="020B0503020204020204" pitchFamily="34" charset="-122"/>
              </a:rPr>
              <a:t>：函数</a:t>
            </a:r>
            <a:r>
              <a:rPr lang="zh-CN" altLang="en-US" sz="2800" dirty="0">
                <a:latin typeface="微软雅黑" panose="020B0503020204020204" pitchFamily="34" charset="-122"/>
                <a:ea typeface="微软雅黑" panose="020B0503020204020204" pitchFamily="34" charset="-122"/>
              </a:rPr>
              <a:t>名</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参数</a:t>
            </a:r>
            <a:r>
              <a:rPr lang="en-US" altLang="zh-CN" sz="2800" dirty="0">
                <a:latin typeface="微软雅黑" panose="020B0503020204020204" pitchFamily="34" charset="-122"/>
                <a:ea typeface="微软雅黑" panose="020B0503020204020204" pitchFamily="34" charset="-122"/>
              </a:rPr>
              <a:t>)</a:t>
            </a:r>
          </a:p>
          <a:p>
            <a:pPr indent="3600000"/>
            <a:r>
              <a:rPr lang="zh-CN" altLang="en-US" sz="2800" dirty="0" smtClean="0">
                <a:latin typeface="微软雅黑" panose="020B0503020204020204" pitchFamily="34" charset="-122"/>
                <a:ea typeface="微软雅黑" panose="020B0503020204020204" pitchFamily="34" charset="-122"/>
              </a:rPr>
              <a:t>格式</a:t>
            </a:r>
            <a:r>
              <a:rPr lang="en-US" altLang="zh-CN" sz="2800" dirty="0">
                <a:latin typeface="微软雅黑" panose="020B0503020204020204" pitchFamily="34" charset="-122"/>
                <a:ea typeface="微软雅黑" panose="020B0503020204020204" pitchFamily="34" charset="-122"/>
              </a:rPr>
              <a:t>2</a:t>
            </a:r>
            <a:r>
              <a:rPr lang="zh-CN" altLang="en-US" sz="2800" dirty="0" smtClean="0">
                <a:latin typeface="微软雅黑" panose="020B0503020204020204" pitchFamily="34" charset="-122"/>
                <a:ea typeface="微软雅黑" panose="020B0503020204020204" pitchFamily="34" charset="-122"/>
              </a:rPr>
              <a:t>：别名</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参数</a:t>
            </a:r>
            <a:r>
              <a:rPr lang="en-US" altLang="zh-CN" sz="2800" dirty="0" smtClean="0">
                <a:latin typeface="微软雅黑" panose="020B0503020204020204" pitchFamily="34" charset="-122"/>
                <a:ea typeface="微软雅黑" panose="020B0503020204020204" pitchFamily="34" charset="-122"/>
              </a:rPr>
              <a:t>) </a:t>
            </a:r>
            <a:endParaRPr lang="en-US" altLang="zh-CN" sz="2800" dirty="0">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3719736" y="3583988"/>
            <a:ext cx="7452224" cy="0"/>
          </a:xfrm>
          <a:prstGeom prst="line">
            <a:avLst/>
          </a:prstGeom>
          <a:ln w="19050">
            <a:solidFill>
              <a:srgbClr val="203864"/>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55246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导入库（</a:t>
            </a:r>
            <a:r>
              <a:rPr lang="en-US" altLang="zh-CN" dirty="0" smtClean="0"/>
              <a:t>3</a:t>
            </a:r>
            <a:r>
              <a:rPr lang="zh-CN" altLang="en-US" dirty="0" smtClean="0"/>
              <a:t>）</a:t>
            </a:r>
            <a:r>
              <a:rPr lang="en-US" altLang="zh-CN" dirty="0" smtClean="0"/>
              <a:t>——</a:t>
            </a:r>
            <a:r>
              <a:rPr lang="zh-CN" altLang="en-US" dirty="0"/>
              <a:t> </a:t>
            </a:r>
            <a:r>
              <a:rPr lang="en-US" altLang="zh-CN" dirty="0" smtClean="0"/>
              <a:t>from…import </a:t>
            </a:r>
            <a:r>
              <a:rPr lang="en-US" altLang="zh-CN" dirty="0"/>
              <a:t>* </a:t>
            </a:r>
            <a:r>
              <a:rPr lang="zh-CN" altLang="en-US" dirty="0"/>
              <a:t>语句</a:t>
            </a:r>
          </a:p>
        </p:txBody>
      </p:sp>
      <p:sp>
        <p:nvSpPr>
          <p:cNvPr id="3" name="内容占位符 2"/>
          <p:cNvSpPr>
            <a:spLocks noGrp="1"/>
          </p:cNvSpPr>
          <p:nvPr>
            <p:ph idx="1"/>
          </p:nvPr>
        </p:nvSpPr>
        <p:spPr>
          <a:xfrm>
            <a:off x="921215" y="4338686"/>
            <a:ext cx="10382786" cy="1607922"/>
          </a:xfrm>
          <a:solidFill>
            <a:schemeClr val="bg1">
              <a:lumMod val="85000"/>
            </a:schemeClr>
          </a:solidFill>
        </p:spPr>
        <p:txBody>
          <a:bodyPr>
            <a:normAutofit/>
          </a:bodyPr>
          <a:lstStyle/>
          <a:p>
            <a:pPr marL="0" indent="0">
              <a:buNone/>
            </a:pPr>
            <a:r>
              <a:rPr lang="en-US" altLang="zh-CN" dirty="0"/>
              <a:t>&gt;&gt;&gt; from time import *</a:t>
            </a:r>
          </a:p>
          <a:p>
            <a:pPr marL="0" indent="0">
              <a:buNone/>
            </a:pPr>
            <a:r>
              <a:rPr lang="en-US" altLang="zh-CN" dirty="0"/>
              <a:t>&gt;&gt;&gt; sleep(3</a:t>
            </a:r>
            <a:r>
              <a:rPr lang="en-US" altLang="zh-CN" dirty="0" smtClean="0"/>
              <a:t>)</a:t>
            </a:r>
            <a:endParaRPr lang="zh-CN" altLang="en-US" dirty="0">
              <a:solidFill>
                <a:srgbClr val="FF0000"/>
              </a:solidFill>
            </a:endParaRPr>
          </a:p>
          <a:p>
            <a:pPr marL="0" indent="0">
              <a:buNone/>
            </a:pPr>
            <a:endParaRPr lang="zh-CN" altLang="en-US" dirty="0"/>
          </a:p>
        </p:txBody>
      </p:sp>
      <p:sp>
        <p:nvSpPr>
          <p:cNvPr id="4" name="矩形 3"/>
          <p:cNvSpPr/>
          <p:nvPr/>
        </p:nvSpPr>
        <p:spPr>
          <a:xfrm>
            <a:off x="921214" y="1283569"/>
            <a:ext cx="10359362" cy="79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smtClean="0">
                <a:latin typeface="+mj-ea"/>
                <a:ea typeface="+mj-ea"/>
              </a:rPr>
              <a:t>from </a:t>
            </a:r>
            <a:r>
              <a:rPr lang="zh-CN" altLang="en-US" sz="2400" dirty="0" smtClean="0">
                <a:latin typeface="+mj-ea"/>
                <a:ea typeface="+mj-ea"/>
              </a:rPr>
              <a:t>模块 </a:t>
            </a:r>
            <a:r>
              <a:rPr lang="en-US" altLang="zh-CN" sz="2400" dirty="0">
                <a:latin typeface="+mj-ea"/>
                <a:ea typeface="+mj-ea"/>
              </a:rPr>
              <a:t>import </a:t>
            </a:r>
            <a:r>
              <a:rPr lang="en-US" altLang="zh-CN" sz="2400" dirty="0" smtClean="0">
                <a:latin typeface="+mj-ea"/>
                <a:ea typeface="+mj-ea"/>
              </a:rPr>
              <a:t>*</a:t>
            </a:r>
            <a:endParaRPr lang="en-US" altLang="zh-CN" sz="2400" dirty="0">
              <a:latin typeface="+mj-ea"/>
              <a:ea typeface="+mj-ea"/>
            </a:endParaRPr>
          </a:p>
        </p:txBody>
      </p:sp>
      <p:sp>
        <p:nvSpPr>
          <p:cNvPr id="6" name="文本框 5"/>
          <p:cNvSpPr txBox="1"/>
          <p:nvPr/>
        </p:nvSpPr>
        <p:spPr>
          <a:xfrm>
            <a:off x="3719736" y="2198993"/>
            <a:ext cx="7560840" cy="1384995"/>
          </a:xfrm>
          <a:prstGeom prst="rect">
            <a:avLst/>
          </a:prstGeom>
          <a:noFill/>
        </p:spPr>
        <p:txBody>
          <a:bodyPr wrap="square" rtlCol="0">
            <a:spAutoFit/>
          </a:bodyPr>
          <a:lstStyle/>
          <a:p>
            <a:pPr algn="r"/>
            <a:r>
              <a:rPr lang="zh-CN" altLang="en-US" sz="2800" dirty="0">
                <a:latin typeface="微软雅黑" panose="020B0503020204020204" pitchFamily="34" charset="-122"/>
                <a:ea typeface="微软雅黑" panose="020B0503020204020204" pitchFamily="34" charset="-122"/>
              </a:rPr>
              <a:t>该语句导入指定模块里的所有函数</a:t>
            </a:r>
            <a:r>
              <a:rPr lang="zh-CN" altLang="en-US" sz="2800" dirty="0" smtClean="0">
                <a:latin typeface="微软雅黑" panose="020B0503020204020204" pitchFamily="34" charset="-122"/>
                <a:ea typeface="微软雅黑" panose="020B0503020204020204" pitchFamily="34" charset="-122"/>
              </a:rPr>
              <a:t>，</a:t>
            </a:r>
            <a:endParaRPr lang="en-US" altLang="zh-CN" sz="2800" dirty="0" smtClean="0">
              <a:latin typeface="微软雅黑" panose="020B0503020204020204" pitchFamily="34" charset="-122"/>
              <a:ea typeface="微软雅黑" panose="020B0503020204020204" pitchFamily="34" charset="-122"/>
            </a:endParaRPr>
          </a:p>
          <a:p>
            <a:pPr algn="r"/>
            <a:r>
              <a:rPr lang="zh-CN" altLang="en-US" sz="2800" dirty="0" smtClean="0">
                <a:latin typeface="微软雅黑" panose="020B0503020204020204" pitchFamily="34" charset="-122"/>
                <a:ea typeface="微软雅黑" panose="020B0503020204020204" pitchFamily="34" charset="-122"/>
              </a:rPr>
              <a:t>导</a:t>
            </a:r>
            <a:r>
              <a:rPr lang="zh-CN" altLang="en-US" sz="2800" dirty="0">
                <a:latin typeface="微软雅黑" panose="020B0503020204020204" pitchFamily="34" charset="-122"/>
                <a:ea typeface="微软雅黑" panose="020B0503020204020204" pitchFamily="34" charset="-122"/>
              </a:rPr>
              <a:t>入后可直接调用库中的所有</a:t>
            </a:r>
            <a:r>
              <a:rPr lang="zh-CN" altLang="en-US" sz="2800" dirty="0" smtClean="0">
                <a:latin typeface="微软雅黑" panose="020B0503020204020204" pitchFamily="34" charset="-122"/>
                <a:ea typeface="微软雅黑" panose="020B0503020204020204" pitchFamily="34" charset="-122"/>
              </a:rPr>
              <a:t>函数：</a:t>
            </a:r>
            <a:endParaRPr lang="en-US" altLang="zh-CN" sz="2800" dirty="0" smtClean="0">
              <a:latin typeface="微软雅黑" panose="020B0503020204020204" pitchFamily="34" charset="-122"/>
              <a:ea typeface="微软雅黑" panose="020B0503020204020204" pitchFamily="34" charset="-122"/>
            </a:endParaRPr>
          </a:p>
          <a:p>
            <a:pPr indent="3600000"/>
            <a:r>
              <a:rPr lang="zh-CN" altLang="en-US" sz="2800" dirty="0" smtClean="0">
                <a:latin typeface="微软雅黑" panose="020B0503020204020204" pitchFamily="34" charset="-122"/>
                <a:ea typeface="微软雅黑" panose="020B0503020204020204" pitchFamily="34" charset="-122"/>
              </a:rPr>
              <a:t>格式：函数</a:t>
            </a:r>
            <a:r>
              <a:rPr lang="zh-CN" altLang="en-US" sz="2800" dirty="0">
                <a:latin typeface="微软雅黑" panose="020B0503020204020204" pitchFamily="34" charset="-122"/>
                <a:ea typeface="微软雅黑" panose="020B0503020204020204" pitchFamily="34" charset="-122"/>
              </a:rPr>
              <a:t>名</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参数</a:t>
            </a:r>
            <a:r>
              <a:rPr lang="en-US" altLang="zh-CN" sz="2800" dirty="0" smtClean="0">
                <a:latin typeface="微软雅黑" panose="020B0503020204020204" pitchFamily="34" charset="-122"/>
                <a:ea typeface="微软雅黑" panose="020B0503020204020204" pitchFamily="34" charset="-122"/>
              </a:rPr>
              <a:t>) </a:t>
            </a:r>
            <a:endParaRPr lang="en-US" altLang="zh-CN" sz="2800" dirty="0">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3719736" y="3583988"/>
            <a:ext cx="7452224" cy="0"/>
          </a:xfrm>
          <a:prstGeom prst="line">
            <a:avLst/>
          </a:prstGeom>
          <a:ln w="19050">
            <a:solidFill>
              <a:srgbClr val="203864"/>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277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11.1.2 math</a:t>
            </a:r>
            <a:r>
              <a:rPr lang="zh-CN" altLang="en-US" dirty="0"/>
              <a:t>库</a:t>
            </a:r>
          </a:p>
        </p:txBody>
      </p:sp>
      <p:sp>
        <p:nvSpPr>
          <p:cNvPr id="3" name="内容占位符 2"/>
          <p:cNvSpPr>
            <a:spLocks noGrp="1"/>
          </p:cNvSpPr>
          <p:nvPr>
            <p:ph idx="1"/>
          </p:nvPr>
        </p:nvSpPr>
        <p:spPr>
          <a:xfrm>
            <a:off x="669925" y="1160145"/>
            <a:ext cx="10852150" cy="5697855"/>
          </a:xfrm>
        </p:spPr>
        <p:txBody>
          <a:bodyPr>
            <a:normAutofit/>
          </a:bodyPr>
          <a:lstStyle/>
          <a:p>
            <a:r>
              <a:rPr lang="en-US" altLang="zh-CN" dirty="0"/>
              <a:t>math</a:t>
            </a:r>
            <a:r>
              <a:rPr lang="zh-CN" altLang="en-US" dirty="0"/>
              <a:t>库是</a:t>
            </a:r>
            <a:r>
              <a:rPr lang="en-US" altLang="zh-CN" dirty="0"/>
              <a:t>Python</a:t>
            </a:r>
            <a:r>
              <a:rPr lang="zh-CN" altLang="en-US" dirty="0"/>
              <a:t>提供的数学类标准库，不支持复数类型</a:t>
            </a:r>
            <a:r>
              <a:rPr lang="zh-CN" altLang="en-US" dirty="0" smtClean="0"/>
              <a:t>。</a:t>
            </a:r>
            <a:endParaRPr lang="en-US" altLang="zh-CN" dirty="0" smtClean="0"/>
          </a:p>
          <a:p>
            <a:r>
              <a:rPr lang="en-US" altLang="zh-CN" dirty="0" smtClean="0"/>
              <a:t>math</a:t>
            </a:r>
            <a:r>
              <a:rPr lang="zh-CN" altLang="en-US" dirty="0"/>
              <a:t>库一共提供</a:t>
            </a:r>
            <a:r>
              <a:rPr lang="zh-CN" altLang="en-US" dirty="0" smtClean="0"/>
              <a:t>了</a:t>
            </a:r>
            <a:endParaRPr lang="en-US" altLang="zh-CN" dirty="0" smtClean="0"/>
          </a:p>
          <a:p>
            <a:pPr lvl="1"/>
            <a:r>
              <a:rPr lang="en-US" altLang="zh-CN" dirty="0" smtClean="0"/>
              <a:t>4</a:t>
            </a:r>
            <a:r>
              <a:rPr lang="zh-CN" altLang="en-US" dirty="0"/>
              <a:t>个数学</a:t>
            </a:r>
            <a:r>
              <a:rPr lang="zh-CN" altLang="en-US" dirty="0" smtClean="0"/>
              <a:t>常数</a:t>
            </a:r>
            <a:endParaRPr lang="en-US" altLang="zh-CN" dirty="0" smtClean="0"/>
          </a:p>
          <a:p>
            <a:pPr lvl="1"/>
            <a:r>
              <a:rPr lang="en-US" altLang="zh-CN" dirty="0" smtClean="0"/>
              <a:t>44</a:t>
            </a:r>
            <a:r>
              <a:rPr lang="zh-CN" altLang="en-US" dirty="0"/>
              <a:t>个</a:t>
            </a:r>
            <a:r>
              <a:rPr lang="zh-CN" altLang="en-US" dirty="0" smtClean="0"/>
              <a:t>函数。</a:t>
            </a:r>
            <a:endParaRPr lang="en-US" altLang="zh-CN" dirty="0" smtClean="0"/>
          </a:p>
          <a:p>
            <a:pPr lvl="2"/>
            <a:r>
              <a:rPr lang="en-US" altLang="zh-CN" dirty="0" smtClean="0"/>
              <a:t>16</a:t>
            </a:r>
            <a:r>
              <a:rPr lang="zh-CN" altLang="en-US" dirty="0"/>
              <a:t>个数值表示</a:t>
            </a:r>
            <a:r>
              <a:rPr lang="zh-CN" altLang="en-US" dirty="0" smtClean="0"/>
              <a:t>函数</a:t>
            </a:r>
            <a:endParaRPr lang="en-US" altLang="zh-CN" dirty="0" smtClean="0"/>
          </a:p>
          <a:p>
            <a:pPr lvl="2"/>
            <a:r>
              <a:rPr lang="en-US" altLang="zh-CN" dirty="0" smtClean="0"/>
              <a:t>8</a:t>
            </a:r>
            <a:r>
              <a:rPr lang="zh-CN" altLang="en-US" dirty="0"/>
              <a:t>个幂</a:t>
            </a:r>
            <a:r>
              <a:rPr lang="zh-CN" altLang="en-US" dirty="0" smtClean="0"/>
              <a:t>对数函数</a:t>
            </a:r>
            <a:endParaRPr lang="en-US" altLang="zh-CN" dirty="0" smtClean="0"/>
          </a:p>
          <a:p>
            <a:pPr lvl="2"/>
            <a:r>
              <a:rPr lang="en-US" altLang="zh-CN" dirty="0" smtClean="0"/>
              <a:t>16</a:t>
            </a:r>
            <a:r>
              <a:rPr lang="zh-CN" altLang="en-US" dirty="0"/>
              <a:t>个三角</a:t>
            </a:r>
            <a:r>
              <a:rPr lang="zh-CN" altLang="en-US" dirty="0" smtClean="0"/>
              <a:t>双曲函数</a:t>
            </a:r>
            <a:endParaRPr lang="en-US" altLang="zh-CN" dirty="0" smtClean="0"/>
          </a:p>
          <a:p>
            <a:pPr lvl="2"/>
            <a:r>
              <a:rPr lang="en-US" altLang="zh-CN" dirty="0" smtClean="0"/>
              <a:t>4</a:t>
            </a:r>
            <a:r>
              <a:rPr lang="zh-CN" altLang="en-US" dirty="0"/>
              <a:t>个高等特殊函数。</a:t>
            </a:r>
            <a:endParaRPr lang="zh-CN" altLang="en-US" sz="2600" dirty="0"/>
          </a:p>
        </p:txBody>
      </p:sp>
    </p:spTree>
    <p:extLst>
      <p:ext uri="{BB962C8B-B14F-4D97-AF65-F5344CB8AC3E}">
        <p14:creationId xmlns:p14="http://schemas.microsoft.com/office/powerpoint/2010/main" val="20446013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表</a:t>
            </a:r>
            <a:r>
              <a:rPr lang="en-US" altLang="zh-CN" dirty="0"/>
              <a:t>11-1 math</a:t>
            </a:r>
            <a:r>
              <a:rPr lang="zh-CN" altLang="en-US" dirty="0"/>
              <a:t>库的</a:t>
            </a:r>
            <a:r>
              <a:rPr lang="en-US" altLang="zh-CN" dirty="0"/>
              <a:t>4</a:t>
            </a:r>
            <a:r>
              <a:rPr lang="zh-CN" altLang="en-US" dirty="0"/>
              <a:t>个数学常数</a:t>
            </a:r>
          </a:p>
        </p:txBody>
      </p:sp>
      <mc:AlternateContent xmlns:mc="http://schemas.openxmlformats.org/markup-compatibility/2006" xmlns:a14="http://schemas.microsoft.com/office/drawing/2010/main">
        <mc:Choice Requires="a14">
          <p:graphicFrame>
            <p:nvGraphicFramePr>
              <p:cNvPr id="5" name="内容占位符 4"/>
              <p:cNvGraphicFramePr>
                <a:graphicFrameLocks noGrp="1"/>
              </p:cNvGraphicFramePr>
              <p:nvPr>
                <p:ph idx="1"/>
                <p:extLst>
                  <p:ext uri="{D42A27DB-BD31-4B8C-83A1-F6EECF244321}">
                    <p14:modId xmlns:p14="http://schemas.microsoft.com/office/powerpoint/2010/main" val="640646289"/>
                  </p:ext>
                </p:extLst>
              </p:nvPr>
            </p:nvGraphicFramePr>
            <p:xfrm>
              <a:off x="983432" y="1916829"/>
              <a:ext cx="10225136" cy="3096346"/>
            </p:xfrm>
            <a:graphic>
              <a:graphicData uri="http://schemas.openxmlformats.org/drawingml/2006/table">
                <a:tbl>
                  <a:tblPr firstRow="1" firstCol="1" bandRow="1">
                    <a:tableStyleId>{5C22544A-7EE6-4342-B048-85BDC9FD1C3A}</a:tableStyleId>
                  </a:tblPr>
                  <a:tblGrid>
                    <a:gridCol w="2262295">
                      <a:extLst>
                        <a:ext uri="{9D8B030D-6E8A-4147-A177-3AD203B41FA5}">
                          <a16:colId xmlns:a16="http://schemas.microsoft.com/office/drawing/2014/main" val="3343729944"/>
                        </a:ext>
                      </a:extLst>
                    </a:gridCol>
                    <a:gridCol w="1740606">
                      <a:extLst>
                        <a:ext uri="{9D8B030D-6E8A-4147-A177-3AD203B41FA5}">
                          <a16:colId xmlns:a16="http://schemas.microsoft.com/office/drawing/2014/main" val="2166666548"/>
                        </a:ext>
                      </a:extLst>
                    </a:gridCol>
                    <a:gridCol w="6222235">
                      <a:extLst>
                        <a:ext uri="{9D8B030D-6E8A-4147-A177-3AD203B41FA5}">
                          <a16:colId xmlns:a16="http://schemas.microsoft.com/office/drawing/2014/main" val="1559457920"/>
                        </a:ext>
                      </a:extLst>
                    </a:gridCol>
                  </a:tblGrid>
                  <a:tr h="588962">
                    <a:tc>
                      <a:txBody>
                        <a:bodyPr/>
                        <a:lstStyle/>
                        <a:p>
                          <a:pPr algn="ctr" fontAlgn="base">
                            <a:lnSpc>
                              <a:spcPts val="1900"/>
                            </a:lnSpc>
                            <a:spcAft>
                              <a:spcPts val="0"/>
                            </a:spcAft>
                          </a:pPr>
                          <a:r>
                            <a:rPr lang="zh-CN" sz="2400" kern="0">
                              <a:effectLst/>
                            </a:rPr>
                            <a:t>常数</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zh-CN" sz="2400" kern="0">
                              <a:effectLst/>
                            </a:rPr>
                            <a:t>数学表示</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zh-CN" sz="2400" kern="0">
                              <a:effectLst/>
                            </a:rPr>
                            <a:t>描述</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366924598"/>
                      </a:ext>
                    </a:extLst>
                  </a:tr>
                  <a:tr h="588626">
                    <a:tc>
                      <a:txBody>
                        <a:bodyPr/>
                        <a:lstStyle/>
                        <a:p>
                          <a:pPr algn="l" fontAlgn="base">
                            <a:lnSpc>
                              <a:spcPts val="1900"/>
                            </a:lnSpc>
                            <a:spcAft>
                              <a:spcPts val="0"/>
                            </a:spcAft>
                          </a:pPr>
                          <a:r>
                            <a:rPr lang="en-US" sz="2400" kern="0">
                              <a:effectLst/>
                            </a:rPr>
                            <a:t>math.pi</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a:lnSpc>
                              <a:spcPts val="1900"/>
                            </a:lnSpc>
                            <a:spcAft>
                              <a:spcPts val="0"/>
                            </a:spcAft>
                          </a:pPr>
                          <a14:m>
                            <m:oMath xmlns:m="http://schemas.openxmlformats.org/officeDocument/2006/math">
                              <m:r>
                                <m:rPr>
                                  <m:sty m:val="p"/>
                                </m:rPr>
                                <a:rPr lang="en-US" sz="2400" kern="0">
                                  <a:effectLst/>
                                  <a:latin typeface="Cambria Math" panose="02040503050406030204" pitchFamily="18" charset="0"/>
                                </a:rPr>
                                <m:t>π</m:t>
                              </m:r>
                            </m:oMath>
                          </a14:m>
                          <a:r>
                            <a:rPr lang="en-US" sz="2400" kern="0">
                              <a:effectLst/>
                            </a:rPr>
                            <a:t> </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l" fontAlgn="base">
                            <a:lnSpc>
                              <a:spcPts val="1900"/>
                            </a:lnSpc>
                            <a:spcAft>
                              <a:spcPts val="0"/>
                            </a:spcAft>
                          </a:pPr>
                          <a:r>
                            <a:rPr lang="zh-CN" sz="2400" kern="0">
                              <a:effectLst/>
                            </a:rPr>
                            <a:t>圆周率，值为</a:t>
                          </a:r>
                          <a:r>
                            <a:rPr lang="en-US" sz="2400" kern="0">
                              <a:effectLst/>
                            </a:rPr>
                            <a:t>3.141592653589793</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851006080"/>
                      </a:ext>
                    </a:extLst>
                  </a:tr>
                  <a:tr h="665066">
                    <a:tc>
                      <a:txBody>
                        <a:bodyPr/>
                        <a:lstStyle/>
                        <a:p>
                          <a:pPr algn="l" fontAlgn="base">
                            <a:lnSpc>
                              <a:spcPts val="1900"/>
                            </a:lnSpc>
                            <a:spcAft>
                              <a:spcPts val="0"/>
                            </a:spcAft>
                          </a:pPr>
                          <a:r>
                            <a:rPr lang="en-US" sz="2400" kern="0">
                              <a:effectLst/>
                            </a:rPr>
                            <a:t>math.e</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14:m>
                            <m:oMathPara xmlns:m="http://schemas.openxmlformats.org/officeDocument/2006/math">
                              <m:oMathParaPr>
                                <m:jc m:val="centerGroup"/>
                              </m:oMathParaPr>
                              <m:oMath xmlns:m="http://schemas.openxmlformats.org/officeDocument/2006/math">
                                <m:r>
                                  <a:rPr lang="en-US" sz="2400" kern="0">
                                    <a:effectLst/>
                                    <a:latin typeface="Cambria Math" panose="02040503050406030204" pitchFamily="18" charset="0"/>
                                  </a:rPr>
                                  <m:t>𝑒</m:t>
                                </m:r>
                              </m:oMath>
                            </m:oMathPara>
                          </a14:m>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l" fontAlgn="base">
                            <a:lnSpc>
                              <a:spcPts val="1900"/>
                            </a:lnSpc>
                            <a:spcAft>
                              <a:spcPts val="0"/>
                            </a:spcAft>
                          </a:pPr>
                          <a:r>
                            <a:rPr lang="zh-CN" sz="2400" kern="0">
                              <a:effectLst/>
                            </a:rPr>
                            <a:t>自然对数，值为</a:t>
                          </a:r>
                          <a:r>
                            <a:rPr lang="en-US" sz="2400" kern="0">
                              <a:effectLst/>
                            </a:rPr>
                            <a:t>2.718281828459045</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3931674028"/>
                      </a:ext>
                    </a:extLst>
                  </a:tr>
                  <a:tr h="665066">
                    <a:tc>
                      <a:txBody>
                        <a:bodyPr/>
                        <a:lstStyle/>
                        <a:p>
                          <a:pPr algn="l" fontAlgn="base">
                            <a:lnSpc>
                              <a:spcPts val="1900"/>
                            </a:lnSpc>
                            <a:spcAft>
                              <a:spcPts val="0"/>
                            </a:spcAft>
                          </a:pPr>
                          <a:r>
                            <a:rPr lang="en-US" sz="2400" kern="0">
                              <a:effectLst/>
                            </a:rPr>
                            <a:t>math.inf</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a:lnSpc>
                              <a:spcPts val="1900"/>
                            </a:lnSpc>
                            <a:spcAft>
                              <a:spcPts val="0"/>
                            </a:spcAft>
                          </a:pPr>
                          <a14:m>
                            <m:oMathPara xmlns:m="http://schemas.openxmlformats.org/officeDocument/2006/math">
                              <m:oMathParaPr>
                                <m:jc m:val="centerGroup"/>
                              </m:oMathParaPr>
                              <m:oMath xmlns:m="http://schemas.openxmlformats.org/officeDocument/2006/math">
                                <m:r>
                                  <a:rPr lang="en-US" sz="2400" kern="0">
                                    <a:effectLst/>
                                    <a:latin typeface="Cambria Math" panose="02040503050406030204" pitchFamily="18" charset="0"/>
                                  </a:rPr>
                                  <m:t>∞</m:t>
                                </m:r>
                              </m:oMath>
                            </m:oMathPara>
                          </a14:m>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l" fontAlgn="base">
                            <a:lnSpc>
                              <a:spcPts val="1900"/>
                            </a:lnSpc>
                            <a:spcAft>
                              <a:spcPts val="0"/>
                            </a:spcAft>
                          </a:pPr>
                          <a:r>
                            <a:rPr lang="zh-CN" sz="2400" kern="0">
                              <a:effectLst/>
                            </a:rPr>
                            <a:t>正无穷大，负无穷大为</a:t>
                          </a:r>
                          <a:r>
                            <a:rPr lang="en-US" sz="2400" kern="0">
                              <a:effectLst/>
                            </a:rPr>
                            <a:t>-math.inf</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459516697"/>
                      </a:ext>
                    </a:extLst>
                  </a:tr>
                  <a:tr h="588626">
                    <a:tc>
                      <a:txBody>
                        <a:bodyPr/>
                        <a:lstStyle/>
                        <a:p>
                          <a:pPr algn="l" fontAlgn="base">
                            <a:lnSpc>
                              <a:spcPts val="1900"/>
                            </a:lnSpc>
                            <a:spcAft>
                              <a:spcPts val="0"/>
                            </a:spcAft>
                          </a:pPr>
                          <a:r>
                            <a:rPr lang="en-US" sz="2400" kern="0">
                              <a:effectLst/>
                            </a:rPr>
                            <a:t>math.nan</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en-US" sz="2400" kern="0">
                              <a:effectLst/>
                            </a:rPr>
                            <a:t> </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l" fontAlgn="base">
                            <a:lnSpc>
                              <a:spcPts val="1900"/>
                            </a:lnSpc>
                            <a:spcAft>
                              <a:spcPts val="0"/>
                            </a:spcAft>
                          </a:pPr>
                          <a:r>
                            <a:rPr lang="zh-CN" sz="2400" kern="0" dirty="0">
                              <a:effectLst/>
                            </a:rPr>
                            <a:t>非浮点数标记，</a:t>
                          </a:r>
                          <a:r>
                            <a:rPr lang="en-US" sz="2400" kern="0" dirty="0" err="1">
                              <a:effectLst/>
                            </a:rPr>
                            <a:t>NaN</a:t>
                          </a:r>
                          <a:r>
                            <a:rPr lang="zh-CN" sz="2400" kern="0" dirty="0">
                              <a:effectLst/>
                            </a:rPr>
                            <a:t>（</a:t>
                          </a:r>
                          <a:r>
                            <a:rPr lang="en-US" sz="2400" kern="0" dirty="0">
                              <a:effectLst/>
                            </a:rPr>
                            <a:t>Not a Number</a:t>
                          </a:r>
                          <a:r>
                            <a:rPr lang="zh-CN" sz="2400" kern="0" dirty="0">
                              <a:effectLst/>
                            </a:rPr>
                            <a:t>）</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3445291544"/>
                      </a:ext>
                    </a:extLst>
                  </a:tr>
                </a:tbl>
              </a:graphicData>
            </a:graphic>
          </p:graphicFrame>
        </mc:Choice>
        <mc:Fallback xmlns="">
          <p:graphicFrame>
            <p:nvGraphicFramePr>
              <p:cNvPr id="5" name="内容占位符 4"/>
              <p:cNvGraphicFramePr>
                <a:graphicFrameLocks noGrp="1"/>
              </p:cNvGraphicFramePr>
              <p:nvPr>
                <p:ph idx="1"/>
                <p:extLst>
                  <p:ext uri="{D42A27DB-BD31-4B8C-83A1-F6EECF244321}">
                    <p14:modId xmlns:p14="http://schemas.microsoft.com/office/powerpoint/2010/main" val="640646289"/>
                  </p:ext>
                </p:extLst>
              </p:nvPr>
            </p:nvGraphicFramePr>
            <p:xfrm>
              <a:off x="983432" y="1916829"/>
              <a:ext cx="10225136" cy="3096346"/>
            </p:xfrm>
            <a:graphic>
              <a:graphicData uri="http://schemas.openxmlformats.org/drawingml/2006/table">
                <a:tbl>
                  <a:tblPr firstRow="1" firstCol="1" bandRow="1">
                    <a:tableStyleId>{5C22544A-7EE6-4342-B048-85BDC9FD1C3A}</a:tableStyleId>
                  </a:tblPr>
                  <a:tblGrid>
                    <a:gridCol w="2262295">
                      <a:extLst>
                        <a:ext uri="{9D8B030D-6E8A-4147-A177-3AD203B41FA5}">
                          <a16:colId xmlns:a16="http://schemas.microsoft.com/office/drawing/2014/main" val="3343729944"/>
                        </a:ext>
                      </a:extLst>
                    </a:gridCol>
                    <a:gridCol w="1740606">
                      <a:extLst>
                        <a:ext uri="{9D8B030D-6E8A-4147-A177-3AD203B41FA5}">
                          <a16:colId xmlns:a16="http://schemas.microsoft.com/office/drawing/2014/main" val="2166666548"/>
                        </a:ext>
                      </a:extLst>
                    </a:gridCol>
                    <a:gridCol w="6222235">
                      <a:extLst>
                        <a:ext uri="{9D8B030D-6E8A-4147-A177-3AD203B41FA5}">
                          <a16:colId xmlns:a16="http://schemas.microsoft.com/office/drawing/2014/main" val="1559457920"/>
                        </a:ext>
                      </a:extLst>
                    </a:gridCol>
                  </a:tblGrid>
                  <a:tr h="588962">
                    <a:tc>
                      <a:txBody>
                        <a:bodyPr/>
                        <a:lstStyle/>
                        <a:p>
                          <a:pPr algn="ctr" fontAlgn="base">
                            <a:lnSpc>
                              <a:spcPts val="1900"/>
                            </a:lnSpc>
                            <a:spcAft>
                              <a:spcPts val="0"/>
                            </a:spcAft>
                          </a:pPr>
                          <a:r>
                            <a:rPr lang="zh-CN" sz="2400" kern="0">
                              <a:effectLst/>
                            </a:rPr>
                            <a:t>常数</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zh-CN" sz="2400" kern="0">
                              <a:effectLst/>
                            </a:rPr>
                            <a:t>数学表示</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zh-CN" sz="2400" kern="0">
                              <a:effectLst/>
                            </a:rPr>
                            <a:t>描述</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366924598"/>
                      </a:ext>
                    </a:extLst>
                  </a:tr>
                  <a:tr h="588626">
                    <a:tc>
                      <a:txBody>
                        <a:bodyPr/>
                        <a:lstStyle/>
                        <a:p>
                          <a:pPr algn="l" fontAlgn="base">
                            <a:lnSpc>
                              <a:spcPts val="1900"/>
                            </a:lnSpc>
                            <a:spcAft>
                              <a:spcPts val="0"/>
                            </a:spcAft>
                          </a:pPr>
                          <a:r>
                            <a:rPr lang="en-US" sz="2400" kern="0">
                              <a:effectLst/>
                            </a:rPr>
                            <a:t>math.pi</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endParaRPr lang="zh-CN"/>
                        </a:p>
                      </a:txBody>
                      <a:tcPr marL="68580" marR="68580" marT="9525" marB="0" anchor="ctr">
                        <a:blipFill>
                          <a:blip r:embed="rId2"/>
                          <a:stretch>
                            <a:fillRect l="-130070" t="-104124" r="-358392" b="-329897"/>
                          </a:stretch>
                        </a:blipFill>
                      </a:tcPr>
                    </a:tc>
                    <a:tc>
                      <a:txBody>
                        <a:bodyPr/>
                        <a:lstStyle/>
                        <a:p>
                          <a:pPr algn="l" fontAlgn="base">
                            <a:lnSpc>
                              <a:spcPts val="1900"/>
                            </a:lnSpc>
                            <a:spcAft>
                              <a:spcPts val="0"/>
                            </a:spcAft>
                          </a:pPr>
                          <a:r>
                            <a:rPr lang="zh-CN" sz="2400" kern="0">
                              <a:effectLst/>
                            </a:rPr>
                            <a:t>圆周率，值为</a:t>
                          </a:r>
                          <a:r>
                            <a:rPr lang="en-US" sz="2400" kern="0">
                              <a:effectLst/>
                            </a:rPr>
                            <a:t>3.141592653589793</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851006080"/>
                      </a:ext>
                    </a:extLst>
                  </a:tr>
                  <a:tr h="665066">
                    <a:tc>
                      <a:txBody>
                        <a:bodyPr/>
                        <a:lstStyle/>
                        <a:p>
                          <a:pPr algn="l" fontAlgn="base">
                            <a:lnSpc>
                              <a:spcPts val="1900"/>
                            </a:lnSpc>
                            <a:spcAft>
                              <a:spcPts val="0"/>
                            </a:spcAft>
                          </a:pPr>
                          <a:r>
                            <a:rPr lang="en-US" sz="2400" kern="0">
                              <a:effectLst/>
                            </a:rPr>
                            <a:t>math.e</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endParaRPr lang="zh-CN"/>
                        </a:p>
                      </a:txBody>
                      <a:tcPr marL="68580" marR="68580" marT="9525" marB="0" anchor="ctr">
                        <a:blipFill>
                          <a:blip r:embed="rId2"/>
                          <a:stretch>
                            <a:fillRect l="-130070" t="-181651" r="-358392" b="-193578"/>
                          </a:stretch>
                        </a:blipFill>
                      </a:tcPr>
                    </a:tc>
                    <a:tc>
                      <a:txBody>
                        <a:bodyPr/>
                        <a:lstStyle/>
                        <a:p>
                          <a:pPr algn="l" fontAlgn="base">
                            <a:lnSpc>
                              <a:spcPts val="1900"/>
                            </a:lnSpc>
                            <a:spcAft>
                              <a:spcPts val="0"/>
                            </a:spcAft>
                          </a:pPr>
                          <a:r>
                            <a:rPr lang="zh-CN" sz="2400" kern="0">
                              <a:effectLst/>
                            </a:rPr>
                            <a:t>自然对数，值为</a:t>
                          </a:r>
                          <a:r>
                            <a:rPr lang="en-US" sz="2400" kern="0">
                              <a:effectLst/>
                            </a:rPr>
                            <a:t>2.718281828459045</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3931674028"/>
                      </a:ext>
                    </a:extLst>
                  </a:tr>
                  <a:tr h="665066">
                    <a:tc>
                      <a:txBody>
                        <a:bodyPr/>
                        <a:lstStyle/>
                        <a:p>
                          <a:pPr algn="l" fontAlgn="base">
                            <a:lnSpc>
                              <a:spcPts val="1900"/>
                            </a:lnSpc>
                            <a:spcAft>
                              <a:spcPts val="0"/>
                            </a:spcAft>
                          </a:pPr>
                          <a:r>
                            <a:rPr lang="en-US" sz="2400" kern="0">
                              <a:effectLst/>
                            </a:rPr>
                            <a:t>math.inf</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endParaRPr lang="zh-CN"/>
                        </a:p>
                      </a:txBody>
                      <a:tcPr marL="68580" marR="68580" marT="9525" marB="0" anchor="ctr">
                        <a:blipFill>
                          <a:blip r:embed="rId2"/>
                          <a:stretch>
                            <a:fillRect l="-130070" t="-281651" r="-358392" b="-93578"/>
                          </a:stretch>
                        </a:blipFill>
                      </a:tcPr>
                    </a:tc>
                    <a:tc>
                      <a:txBody>
                        <a:bodyPr/>
                        <a:lstStyle/>
                        <a:p>
                          <a:pPr algn="l" fontAlgn="base">
                            <a:lnSpc>
                              <a:spcPts val="1900"/>
                            </a:lnSpc>
                            <a:spcAft>
                              <a:spcPts val="0"/>
                            </a:spcAft>
                          </a:pPr>
                          <a:r>
                            <a:rPr lang="zh-CN" sz="2400" kern="0">
                              <a:effectLst/>
                            </a:rPr>
                            <a:t>正无穷大，负无穷大为</a:t>
                          </a:r>
                          <a:r>
                            <a:rPr lang="en-US" sz="2400" kern="0">
                              <a:effectLst/>
                            </a:rPr>
                            <a:t>-math.inf</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459516697"/>
                      </a:ext>
                    </a:extLst>
                  </a:tr>
                  <a:tr h="588626">
                    <a:tc>
                      <a:txBody>
                        <a:bodyPr/>
                        <a:lstStyle/>
                        <a:p>
                          <a:pPr algn="l" fontAlgn="base">
                            <a:lnSpc>
                              <a:spcPts val="1900"/>
                            </a:lnSpc>
                            <a:spcAft>
                              <a:spcPts val="0"/>
                            </a:spcAft>
                          </a:pPr>
                          <a:r>
                            <a:rPr lang="en-US" sz="2400" kern="0">
                              <a:effectLst/>
                            </a:rPr>
                            <a:t>math.nan</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en-US" sz="2400" kern="0">
                              <a:effectLst/>
                            </a:rPr>
                            <a:t> </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l" fontAlgn="base">
                            <a:lnSpc>
                              <a:spcPts val="1900"/>
                            </a:lnSpc>
                            <a:spcAft>
                              <a:spcPts val="0"/>
                            </a:spcAft>
                          </a:pPr>
                          <a:r>
                            <a:rPr lang="zh-CN" sz="2400" kern="0" dirty="0">
                              <a:effectLst/>
                            </a:rPr>
                            <a:t>非浮点数标记，</a:t>
                          </a:r>
                          <a:r>
                            <a:rPr lang="en-US" sz="2400" kern="0" dirty="0" err="1">
                              <a:effectLst/>
                            </a:rPr>
                            <a:t>NaN</a:t>
                          </a:r>
                          <a:r>
                            <a:rPr lang="zh-CN" sz="2400" kern="0" dirty="0">
                              <a:effectLst/>
                            </a:rPr>
                            <a:t>（</a:t>
                          </a:r>
                          <a:r>
                            <a:rPr lang="en-US" sz="2400" kern="0" dirty="0">
                              <a:effectLst/>
                            </a:rPr>
                            <a:t>Not a Number</a:t>
                          </a:r>
                          <a:r>
                            <a:rPr lang="zh-CN" sz="2400" kern="0" dirty="0">
                              <a:effectLst/>
                            </a:rPr>
                            <a:t>）</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3445291544"/>
                      </a:ext>
                    </a:extLst>
                  </a:tr>
                </a:tbl>
              </a:graphicData>
            </a:graphic>
          </p:graphicFrame>
        </mc:Fallback>
      </mc:AlternateContent>
    </p:spTree>
    <p:extLst>
      <p:ext uri="{BB962C8B-B14F-4D97-AF65-F5344CB8AC3E}">
        <p14:creationId xmlns:p14="http://schemas.microsoft.com/office/powerpoint/2010/main" val="2403194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表</a:t>
            </a:r>
            <a:r>
              <a:rPr lang="en-US" altLang="zh-CN" dirty="0"/>
              <a:t>11-2 math</a:t>
            </a:r>
            <a:r>
              <a:rPr lang="zh-CN" altLang="en-US" dirty="0"/>
              <a:t>库的</a:t>
            </a:r>
            <a:r>
              <a:rPr lang="en-US" altLang="zh-CN" dirty="0"/>
              <a:t>16</a:t>
            </a:r>
            <a:r>
              <a:rPr lang="zh-CN" altLang="en-US" dirty="0"/>
              <a:t>个数值表示</a:t>
            </a:r>
            <a:r>
              <a:rPr lang="zh-CN" altLang="en-US" dirty="0" smtClean="0"/>
              <a:t>函数</a:t>
            </a:r>
            <a:r>
              <a:rPr lang="en-US" altLang="zh-CN" dirty="0" smtClean="0"/>
              <a:t>-1</a:t>
            </a:r>
            <a:endParaRPr lang="zh-CN" altLang="en-US" dirty="0"/>
          </a:p>
        </p:txBody>
      </p:sp>
      <mc:AlternateContent xmlns:mc="http://schemas.openxmlformats.org/markup-compatibility/2006" xmlns:a14="http://schemas.microsoft.com/office/drawing/2010/main">
        <mc:Choice Requires="a14">
          <p:graphicFrame>
            <p:nvGraphicFramePr>
              <p:cNvPr id="4" name="内容占位符 3"/>
              <p:cNvGraphicFramePr>
                <a:graphicFrameLocks noGrp="1"/>
              </p:cNvGraphicFramePr>
              <p:nvPr>
                <p:ph idx="1"/>
                <p:extLst>
                  <p:ext uri="{D42A27DB-BD31-4B8C-83A1-F6EECF244321}">
                    <p14:modId xmlns:p14="http://schemas.microsoft.com/office/powerpoint/2010/main" val="3856104761"/>
                  </p:ext>
                </p:extLst>
              </p:nvPr>
            </p:nvGraphicFramePr>
            <p:xfrm>
              <a:off x="654034" y="1160145"/>
              <a:ext cx="11274614" cy="5437203"/>
            </p:xfrm>
            <a:graphic>
              <a:graphicData uri="http://schemas.openxmlformats.org/drawingml/2006/table">
                <a:tbl>
                  <a:tblPr firstRow="1" firstCol="1" bandRow="1">
                    <a:tableStyleId>{5C22544A-7EE6-4342-B048-85BDC9FD1C3A}</a:tableStyleId>
                  </a:tblPr>
                  <a:tblGrid>
                    <a:gridCol w="2921686">
                      <a:extLst>
                        <a:ext uri="{9D8B030D-6E8A-4147-A177-3AD203B41FA5}">
                          <a16:colId xmlns:a16="http://schemas.microsoft.com/office/drawing/2014/main" val="4161118988"/>
                        </a:ext>
                      </a:extLst>
                    </a:gridCol>
                    <a:gridCol w="1627230">
                      <a:extLst>
                        <a:ext uri="{9D8B030D-6E8A-4147-A177-3AD203B41FA5}">
                          <a16:colId xmlns:a16="http://schemas.microsoft.com/office/drawing/2014/main" val="1831852517"/>
                        </a:ext>
                      </a:extLst>
                    </a:gridCol>
                    <a:gridCol w="6725698">
                      <a:extLst>
                        <a:ext uri="{9D8B030D-6E8A-4147-A177-3AD203B41FA5}">
                          <a16:colId xmlns:a16="http://schemas.microsoft.com/office/drawing/2014/main" val="1621732367"/>
                        </a:ext>
                      </a:extLst>
                    </a:gridCol>
                  </a:tblGrid>
                  <a:tr h="421944">
                    <a:tc>
                      <a:txBody>
                        <a:bodyPr/>
                        <a:lstStyle/>
                        <a:p>
                          <a:pPr algn="ctr" fontAlgn="base">
                            <a:lnSpc>
                              <a:spcPts val="1900"/>
                            </a:lnSpc>
                            <a:spcAft>
                              <a:spcPts val="0"/>
                            </a:spcAft>
                          </a:pPr>
                          <a:r>
                            <a:rPr lang="zh-CN" sz="2200" kern="0">
                              <a:effectLst/>
                            </a:rPr>
                            <a:t>函数</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zh-CN" sz="2200" kern="0">
                              <a:effectLst/>
                            </a:rPr>
                            <a:t>数学表示</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zh-CN" sz="2200" kern="0">
                              <a:effectLst/>
                            </a:rPr>
                            <a:t>描述</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2136559536"/>
                      </a:ext>
                    </a:extLst>
                  </a:tr>
                  <a:tr h="557251">
                    <a:tc>
                      <a:txBody>
                        <a:bodyPr/>
                        <a:lstStyle/>
                        <a:p>
                          <a:pPr algn="l" fontAlgn="base">
                            <a:lnSpc>
                              <a:spcPts val="1900"/>
                            </a:lnSpc>
                            <a:spcAft>
                              <a:spcPts val="0"/>
                            </a:spcAft>
                          </a:pPr>
                          <a:r>
                            <a:rPr lang="en-US" sz="2200" kern="0" dirty="0" err="1">
                              <a:effectLst/>
                            </a:rPr>
                            <a:t>math.fabs</a:t>
                          </a:r>
                          <a:r>
                            <a:rPr lang="en-US" sz="2200" kern="0" dirty="0">
                              <a:effectLst/>
                            </a:rPr>
                            <a:t>(x)</a:t>
                          </a:r>
                          <a:endParaRPr lang="zh-CN" sz="2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a:lnSpc>
                              <a:spcPts val="1900"/>
                            </a:lnSpc>
                            <a:spcAft>
                              <a:spcPts val="0"/>
                            </a:spcAft>
                          </a:pPr>
                          <a14:m>
                            <m:oMathPara xmlns:m="http://schemas.openxmlformats.org/officeDocument/2006/math">
                              <m:oMathParaPr>
                                <m:jc m:val="centerGroup"/>
                              </m:oMathParaPr>
                              <m:oMath xmlns:m="http://schemas.openxmlformats.org/officeDocument/2006/math">
                                <m:r>
                                  <a:rPr lang="en-US" sz="2200" kern="0">
                                    <a:effectLst/>
                                    <a:latin typeface="Cambria Math" panose="02040503050406030204" pitchFamily="18" charset="0"/>
                                  </a:rPr>
                                  <m:t>|</m:t>
                                </m:r>
                                <m:r>
                                  <m:rPr>
                                    <m:sty m:val="p"/>
                                  </m:rPr>
                                  <a:rPr lang="en-US" sz="2200" kern="0">
                                    <a:effectLst/>
                                    <a:latin typeface="Cambria Math" panose="02040503050406030204" pitchFamily="18" charset="0"/>
                                  </a:rPr>
                                  <m:t>x</m:t>
                                </m:r>
                                <m:r>
                                  <a:rPr lang="en-US" sz="2200" kern="0">
                                    <a:effectLst/>
                                    <a:latin typeface="Cambria Math" panose="02040503050406030204" pitchFamily="18" charset="0"/>
                                  </a:rPr>
                                  <m:t>|</m:t>
                                </m:r>
                              </m:oMath>
                            </m:oMathPara>
                          </a14:m>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l" fontAlgn="base">
                            <a:lnSpc>
                              <a:spcPts val="1900"/>
                            </a:lnSpc>
                            <a:spcAft>
                              <a:spcPts val="0"/>
                            </a:spcAft>
                          </a:pPr>
                          <a:r>
                            <a:rPr lang="zh-CN" sz="2200" kern="0">
                              <a:effectLst/>
                            </a:rPr>
                            <a:t>返回</a:t>
                          </a:r>
                          <a:r>
                            <a:rPr lang="en-US" sz="2200" kern="0">
                              <a:effectLst/>
                            </a:rPr>
                            <a:t>x</a:t>
                          </a:r>
                          <a:r>
                            <a:rPr lang="zh-CN" sz="2200" kern="0">
                              <a:effectLst/>
                            </a:rPr>
                            <a:t>的绝对值</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3618924791"/>
                      </a:ext>
                    </a:extLst>
                  </a:tr>
                  <a:tr h="557251">
                    <a:tc>
                      <a:txBody>
                        <a:bodyPr/>
                        <a:lstStyle/>
                        <a:p>
                          <a:pPr algn="l" fontAlgn="base">
                            <a:lnSpc>
                              <a:spcPts val="1900"/>
                            </a:lnSpc>
                            <a:spcAft>
                              <a:spcPts val="0"/>
                            </a:spcAft>
                          </a:pPr>
                          <a:r>
                            <a:rPr lang="en-US" sz="2200" kern="0" dirty="0" err="1">
                              <a:effectLst/>
                            </a:rPr>
                            <a:t>math.fmod</a:t>
                          </a:r>
                          <a:r>
                            <a:rPr lang="en-US" sz="2200" kern="0" dirty="0">
                              <a:effectLst/>
                            </a:rPr>
                            <a:t>(x, y)</a:t>
                          </a:r>
                          <a:endParaRPr lang="zh-CN" sz="2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en-US" sz="2200" kern="0" dirty="0">
                              <a:effectLst/>
                            </a:rPr>
                            <a:t>x % y</a:t>
                          </a:r>
                          <a:endParaRPr lang="zh-CN" sz="2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l" fontAlgn="base">
                            <a:lnSpc>
                              <a:spcPts val="1900"/>
                            </a:lnSpc>
                            <a:spcAft>
                              <a:spcPts val="0"/>
                            </a:spcAft>
                          </a:pPr>
                          <a:r>
                            <a:rPr lang="zh-CN" sz="2200" kern="0">
                              <a:effectLst/>
                            </a:rPr>
                            <a:t>返回</a:t>
                          </a:r>
                          <a:r>
                            <a:rPr lang="en-US" sz="2200" kern="0">
                              <a:effectLst/>
                            </a:rPr>
                            <a:t>x</a:t>
                          </a:r>
                          <a:r>
                            <a:rPr lang="zh-CN" sz="2200" kern="0">
                              <a:effectLst/>
                            </a:rPr>
                            <a:t>与</a:t>
                          </a:r>
                          <a:r>
                            <a:rPr lang="en-US" sz="2200" kern="0">
                              <a:effectLst/>
                            </a:rPr>
                            <a:t>y</a:t>
                          </a:r>
                          <a:r>
                            <a:rPr lang="zh-CN" sz="2200" kern="0">
                              <a:effectLst/>
                            </a:rPr>
                            <a:t>的模</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2313405480"/>
                      </a:ext>
                    </a:extLst>
                  </a:tr>
                  <a:tr h="557251">
                    <a:tc>
                      <a:txBody>
                        <a:bodyPr/>
                        <a:lstStyle/>
                        <a:p>
                          <a:pPr algn="l" fontAlgn="base">
                            <a:lnSpc>
                              <a:spcPts val="1900"/>
                            </a:lnSpc>
                            <a:spcAft>
                              <a:spcPts val="0"/>
                            </a:spcAft>
                          </a:pPr>
                          <a:r>
                            <a:rPr lang="en-US" sz="2200" kern="0">
                              <a:effectLst/>
                            </a:rPr>
                            <a:t>math.fsum([x,y,…])</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en-US" sz="2200" kern="0" dirty="0" err="1">
                              <a:effectLst/>
                            </a:rPr>
                            <a:t>x+y</a:t>
                          </a:r>
                          <a:r>
                            <a:rPr lang="en-US" sz="2200" kern="0" dirty="0">
                              <a:effectLst/>
                            </a:rPr>
                            <a:t>+…</a:t>
                          </a:r>
                          <a:endParaRPr lang="zh-CN" sz="2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l" fontAlgn="base">
                            <a:lnSpc>
                              <a:spcPts val="1900"/>
                            </a:lnSpc>
                            <a:spcAft>
                              <a:spcPts val="0"/>
                            </a:spcAft>
                          </a:pPr>
                          <a:r>
                            <a:rPr lang="zh-CN" sz="2200" kern="0" dirty="0">
                              <a:effectLst/>
                            </a:rPr>
                            <a:t>浮点数精确求和</a:t>
                          </a:r>
                          <a:endParaRPr lang="zh-CN" sz="2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1471338689"/>
                      </a:ext>
                    </a:extLst>
                  </a:tr>
                  <a:tr h="557251">
                    <a:tc>
                      <a:txBody>
                        <a:bodyPr/>
                        <a:lstStyle/>
                        <a:p>
                          <a:pPr algn="l" fontAlgn="base">
                            <a:lnSpc>
                              <a:spcPts val="1900"/>
                            </a:lnSpc>
                            <a:spcAft>
                              <a:spcPts val="0"/>
                            </a:spcAft>
                          </a:pPr>
                          <a:r>
                            <a:rPr lang="en-US" sz="2200" kern="0">
                              <a:effectLst/>
                            </a:rPr>
                            <a:t>math.ceil(x)</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14:m>
                            <m:oMathPara xmlns:m="http://schemas.openxmlformats.org/officeDocument/2006/math">
                              <m:oMathParaPr>
                                <m:jc m:val="centerGroup"/>
                              </m:oMathParaPr>
                              <m:oMath xmlns:m="http://schemas.openxmlformats.org/officeDocument/2006/math">
                                <m:d>
                                  <m:dPr>
                                    <m:begChr m:val="⌈"/>
                                    <m:endChr m:val="⌉"/>
                                    <m:ctrlPr>
                                      <a:rPr lang="zh-CN" sz="2200" i="1" kern="0">
                                        <a:effectLst/>
                                        <a:latin typeface="Cambria Math" panose="02040503050406030204" pitchFamily="18" charset="0"/>
                                      </a:rPr>
                                    </m:ctrlPr>
                                  </m:dPr>
                                  <m:e>
                                    <m:r>
                                      <a:rPr lang="en-US" sz="2200" kern="0">
                                        <a:effectLst/>
                                        <a:latin typeface="Cambria Math" panose="02040503050406030204" pitchFamily="18" charset="0"/>
                                      </a:rPr>
                                      <m:t>𝑥</m:t>
                                    </m:r>
                                  </m:e>
                                </m:d>
                              </m:oMath>
                            </m:oMathPara>
                          </a14:m>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l" fontAlgn="base">
                            <a:lnSpc>
                              <a:spcPts val="1900"/>
                            </a:lnSpc>
                            <a:spcAft>
                              <a:spcPts val="0"/>
                            </a:spcAft>
                          </a:pPr>
                          <a:r>
                            <a:rPr lang="zh-CN" sz="2200" kern="0" dirty="0">
                              <a:effectLst/>
                            </a:rPr>
                            <a:t>向上取整，返回不小于</a:t>
                          </a:r>
                          <a:r>
                            <a:rPr lang="en-US" sz="2200" kern="0" dirty="0">
                              <a:effectLst/>
                            </a:rPr>
                            <a:t>x</a:t>
                          </a:r>
                          <a:r>
                            <a:rPr lang="zh-CN" sz="2200" kern="0" dirty="0">
                              <a:effectLst/>
                            </a:rPr>
                            <a:t>的最小整数</a:t>
                          </a:r>
                          <a:endParaRPr lang="zh-CN" sz="2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596281139"/>
                      </a:ext>
                    </a:extLst>
                  </a:tr>
                  <a:tr h="557251">
                    <a:tc>
                      <a:txBody>
                        <a:bodyPr/>
                        <a:lstStyle/>
                        <a:p>
                          <a:pPr algn="l" fontAlgn="base">
                            <a:lnSpc>
                              <a:spcPts val="1900"/>
                            </a:lnSpc>
                            <a:spcAft>
                              <a:spcPts val="0"/>
                            </a:spcAft>
                          </a:pPr>
                          <a:r>
                            <a:rPr lang="en-US" sz="2200" kern="0">
                              <a:effectLst/>
                            </a:rPr>
                            <a:t>math.floor(x)</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14:m>
                            <m:oMathPara xmlns:m="http://schemas.openxmlformats.org/officeDocument/2006/math">
                              <m:oMathParaPr>
                                <m:jc m:val="centerGroup"/>
                              </m:oMathParaPr>
                              <m:oMath xmlns:m="http://schemas.openxmlformats.org/officeDocument/2006/math">
                                <m:d>
                                  <m:dPr>
                                    <m:begChr m:val="⌊"/>
                                    <m:endChr m:val="⌋"/>
                                    <m:ctrlPr>
                                      <a:rPr lang="zh-CN" sz="2200" i="1" kern="0">
                                        <a:effectLst/>
                                        <a:latin typeface="Cambria Math" panose="02040503050406030204" pitchFamily="18" charset="0"/>
                                      </a:rPr>
                                    </m:ctrlPr>
                                  </m:dPr>
                                  <m:e>
                                    <m:r>
                                      <a:rPr lang="en-US" sz="2200" kern="0">
                                        <a:effectLst/>
                                        <a:latin typeface="Cambria Math" panose="02040503050406030204" pitchFamily="18" charset="0"/>
                                      </a:rPr>
                                      <m:t>𝑥</m:t>
                                    </m:r>
                                  </m:e>
                                </m:d>
                              </m:oMath>
                            </m:oMathPara>
                          </a14:m>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l" fontAlgn="base">
                            <a:lnSpc>
                              <a:spcPts val="1900"/>
                            </a:lnSpc>
                            <a:spcAft>
                              <a:spcPts val="0"/>
                            </a:spcAft>
                          </a:pPr>
                          <a:r>
                            <a:rPr lang="zh-CN" sz="2200" kern="0" dirty="0">
                              <a:effectLst/>
                            </a:rPr>
                            <a:t>向下取整，返回不大于</a:t>
                          </a:r>
                          <a:r>
                            <a:rPr lang="en-US" sz="2200" kern="0" dirty="0">
                              <a:effectLst/>
                            </a:rPr>
                            <a:t>x</a:t>
                          </a:r>
                          <a:r>
                            <a:rPr lang="zh-CN" sz="2200" kern="0" dirty="0">
                              <a:effectLst/>
                            </a:rPr>
                            <a:t>的最大整数</a:t>
                          </a:r>
                          <a:endParaRPr lang="zh-CN" sz="2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3158011836"/>
                      </a:ext>
                    </a:extLst>
                  </a:tr>
                  <a:tr h="557251">
                    <a:tc>
                      <a:txBody>
                        <a:bodyPr/>
                        <a:lstStyle/>
                        <a:p>
                          <a:pPr algn="l" fontAlgn="base">
                            <a:lnSpc>
                              <a:spcPts val="1900"/>
                            </a:lnSpc>
                            <a:spcAft>
                              <a:spcPts val="0"/>
                            </a:spcAft>
                          </a:pPr>
                          <a:r>
                            <a:rPr lang="en-US" sz="2200" kern="0" dirty="0" err="1">
                              <a:effectLst/>
                            </a:rPr>
                            <a:t>math.factorial</a:t>
                          </a:r>
                          <a:r>
                            <a:rPr lang="en-US" sz="2200" kern="0" dirty="0">
                              <a:effectLst/>
                            </a:rPr>
                            <a:t>(x)</a:t>
                          </a:r>
                          <a:endParaRPr lang="zh-CN" sz="2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en-US" sz="2200" kern="0">
                              <a:effectLst/>
                            </a:rPr>
                            <a:t>x!</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l" fontAlgn="base">
                            <a:lnSpc>
                              <a:spcPts val="1900"/>
                            </a:lnSpc>
                            <a:spcAft>
                              <a:spcPts val="0"/>
                            </a:spcAft>
                          </a:pPr>
                          <a:r>
                            <a:rPr lang="zh-CN" sz="2200" kern="0" dirty="0">
                              <a:effectLst/>
                            </a:rPr>
                            <a:t>返回</a:t>
                          </a:r>
                          <a:r>
                            <a:rPr lang="en-US" sz="2200" kern="0" dirty="0">
                              <a:effectLst/>
                            </a:rPr>
                            <a:t>x</a:t>
                          </a:r>
                          <a:r>
                            <a:rPr lang="zh-CN" sz="2200" kern="0" dirty="0">
                              <a:effectLst/>
                            </a:rPr>
                            <a:t>的阶乘，如果</a:t>
                          </a:r>
                          <a:r>
                            <a:rPr lang="en-US" sz="2200" kern="0" dirty="0">
                              <a:effectLst/>
                            </a:rPr>
                            <a:t>x</a:t>
                          </a:r>
                          <a:r>
                            <a:rPr lang="zh-CN" sz="2200" kern="0" dirty="0">
                              <a:effectLst/>
                            </a:rPr>
                            <a:t>是小数或负数，返回</a:t>
                          </a:r>
                          <a:r>
                            <a:rPr lang="en-US" sz="2200" kern="0" dirty="0" err="1">
                              <a:effectLst/>
                            </a:rPr>
                            <a:t>ValueError</a:t>
                          </a:r>
                          <a:r>
                            <a:rPr lang="zh-CN" sz="2200" kern="0" dirty="0">
                              <a:effectLst/>
                            </a:rPr>
                            <a:t>出错</a:t>
                          </a:r>
                          <a:endParaRPr lang="zh-CN" sz="2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2594652509"/>
                      </a:ext>
                    </a:extLst>
                  </a:tr>
                  <a:tr h="557251">
                    <a:tc>
                      <a:txBody>
                        <a:bodyPr/>
                        <a:lstStyle/>
                        <a:p>
                          <a:pPr algn="l" fontAlgn="base">
                            <a:lnSpc>
                              <a:spcPts val="1900"/>
                            </a:lnSpc>
                            <a:spcAft>
                              <a:spcPts val="0"/>
                            </a:spcAft>
                          </a:pPr>
                          <a:r>
                            <a:rPr lang="en-US" sz="2200" kern="0">
                              <a:effectLst/>
                            </a:rPr>
                            <a:t>math.gcd(a, b)</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en-US" sz="2200" kern="0">
                              <a:effectLst/>
                            </a:rPr>
                            <a:t> </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l" fontAlgn="base">
                            <a:lnSpc>
                              <a:spcPts val="1900"/>
                            </a:lnSpc>
                            <a:spcAft>
                              <a:spcPts val="0"/>
                            </a:spcAft>
                          </a:pPr>
                          <a:r>
                            <a:rPr lang="zh-CN" sz="2200" kern="0" dirty="0">
                              <a:effectLst/>
                            </a:rPr>
                            <a:t>返回</a:t>
                          </a:r>
                          <a:r>
                            <a:rPr lang="en-US" sz="2200" kern="0" dirty="0">
                              <a:effectLst/>
                            </a:rPr>
                            <a:t>a</a:t>
                          </a:r>
                          <a:r>
                            <a:rPr lang="zh-CN" sz="2200" kern="0" dirty="0">
                              <a:effectLst/>
                            </a:rPr>
                            <a:t>与</a:t>
                          </a:r>
                          <a:r>
                            <a:rPr lang="en-US" sz="2200" kern="0" dirty="0">
                              <a:effectLst/>
                            </a:rPr>
                            <a:t>b</a:t>
                          </a:r>
                          <a:r>
                            <a:rPr lang="zh-CN" sz="2200" kern="0" dirty="0">
                              <a:effectLst/>
                            </a:rPr>
                            <a:t>的最大公约数</a:t>
                          </a:r>
                          <a:endParaRPr lang="zh-CN" sz="2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36298575"/>
                      </a:ext>
                    </a:extLst>
                  </a:tr>
                  <a:tr h="557251">
                    <a:tc>
                      <a:txBody>
                        <a:bodyPr/>
                        <a:lstStyle/>
                        <a:p>
                          <a:pPr algn="l" fontAlgn="base">
                            <a:lnSpc>
                              <a:spcPts val="1900"/>
                            </a:lnSpc>
                            <a:spcAft>
                              <a:spcPts val="0"/>
                            </a:spcAft>
                          </a:pPr>
                          <a:r>
                            <a:rPr lang="en-US" sz="2200" kern="0">
                              <a:effectLst/>
                            </a:rPr>
                            <a:t>math.frexp(x)</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en-US" sz="2200" kern="0">
                              <a:effectLst/>
                            </a:rPr>
                            <a:t>x = m * 2</a:t>
                          </a:r>
                          <a:r>
                            <a:rPr lang="en-US" sz="2200" kern="0" baseline="30000">
                              <a:effectLst/>
                            </a:rPr>
                            <a:t>e</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l" fontAlgn="base">
                            <a:lnSpc>
                              <a:spcPts val="1900"/>
                            </a:lnSpc>
                            <a:spcAft>
                              <a:spcPts val="0"/>
                            </a:spcAft>
                          </a:pPr>
                          <a:r>
                            <a:rPr lang="zh-CN" sz="2200" kern="0" dirty="0">
                              <a:effectLst/>
                            </a:rPr>
                            <a:t>返回满足</a:t>
                          </a:r>
                          <a:r>
                            <a:rPr lang="en-US" sz="2200" kern="0" dirty="0">
                              <a:effectLst/>
                            </a:rPr>
                            <a:t>x = m * 2</a:t>
                          </a:r>
                          <a:r>
                            <a:rPr lang="en-US" sz="2200" kern="0" baseline="30000" dirty="0">
                              <a:effectLst/>
                            </a:rPr>
                            <a:t>e</a:t>
                          </a:r>
                          <a:r>
                            <a:rPr lang="zh-CN" sz="2200" kern="0" dirty="0">
                              <a:effectLst/>
                            </a:rPr>
                            <a:t>的</a:t>
                          </a:r>
                          <a:r>
                            <a:rPr lang="en-US" sz="2200" kern="0" dirty="0">
                              <a:effectLst/>
                            </a:rPr>
                            <a:t>(m, e)</a:t>
                          </a:r>
                          <a:r>
                            <a:rPr lang="zh-CN" sz="2200" kern="0" dirty="0">
                              <a:effectLst/>
                            </a:rPr>
                            <a:t>，当</a:t>
                          </a:r>
                          <a:r>
                            <a:rPr lang="en-US" sz="2200" kern="0" dirty="0">
                              <a:effectLst/>
                            </a:rPr>
                            <a:t>x=0</a:t>
                          </a:r>
                          <a:r>
                            <a:rPr lang="zh-CN" sz="2200" kern="0" dirty="0">
                              <a:effectLst/>
                            </a:rPr>
                            <a:t>，返回</a:t>
                          </a:r>
                          <a:r>
                            <a:rPr lang="en-US" sz="2200" kern="0" dirty="0">
                              <a:effectLst/>
                            </a:rPr>
                            <a:t>(0.0, 0)</a:t>
                          </a:r>
                          <a:endParaRPr lang="zh-CN" sz="2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4201692042"/>
                      </a:ext>
                    </a:extLst>
                  </a:tr>
                  <a:tr h="557251">
                    <a:tc>
                      <a:txBody>
                        <a:bodyPr/>
                        <a:lstStyle/>
                        <a:p>
                          <a:pPr algn="l" fontAlgn="base">
                            <a:lnSpc>
                              <a:spcPts val="1900"/>
                            </a:lnSpc>
                            <a:spcAft>
                              <a:spcPts val="0"/>
                            </a:spcAft>
                          </a:pPr>
                          <a:r>
                            <a:rPr lang="en-US" sz="2200" kern="0" dirty="0" err="1" smtClean="0">
                              <a:effectLst/>
                            </a:rPr>
                            <a:t>math.ldexp</a:t>
                          </a:r>
                          <a:r>
                            <a:rPr lang="en-US" sz="2200" kern="0" dirty="0" smtClean="0">
                              <a:effectLst/>
                            </a:rPr>
                            <a:t>(x</a:t>
                          </a:r>
                          <a:r>
                            <a:rPr lang="en-US" sz="2200" kern="0" dirty="0">
                              <a:effectLst/>
                            </a:rPr>
                            <a:t>, </a:t>
                          </a:r>
                          <a:r>
                            <a:rPr lang="en-US" sz="2200" kern="0" dirty="0" err="1">
                              <a:effectLst/>
                            </a:rPr>
                            <a:t>i</a:t>
                          </a:r>
                          <a:r>
                            <a:rPr lang="en-US" sz="2200" kern="0" dirty="0">
                              <a:effectLst/>
                            </a:rPr>
                            <a:t>)</a:t>
                          </a:r>
                          <a:endParaRPr lang="zh-CN" sz="2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en-US" sz="2200" kern="0">
                              <a:effectLst/>
                            </a:rPr>
                            <a:t>x * 2</a:t>
                          </a:r>
                          <a:r>
                            <a:rPr lang="en-US" sz="2200" kern="0" baseline="30000">
                              <a:effectLst/>
                            </a:rPr>
                            <a:t>i</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l" fontAlgn="base">
                            <a:lnSpc>
                              <a:spcPts val="1900"/>
                            </a:lnSpc>
                            <a:spcAft>
                              <a:spcPts val="0"/>
                            </a:spcAft>
                          </a:pPr>
                          <a:r>
                            <a:rPr lang="zh-CN" sz="2200" kern="0" dirty="0">
                              <a:effectLst/>
                            </a:rPr>
                            <a:t>返回</a:t>
                          </a:r>
                          <a:r>
                            <a:rPr lang="en-US" sz="2200" kern="0" dirty="0">
                              <a:effectLst/>
                            </a:rPr>
                            <a:t>x * 2i</a:t>
                          </a:r>
                          <a:r>
                            <a:rPr lang="zh-CN" sz="2200" kern="0" dirty="0">
                              <a:effectLst/>
                            </a:rPr>
                            <a:t>运算值，</a:t>
                          </a:r>
                          <a:r>
                            <a:rPr lang="en-US" sz="2200" kern="0" dirty="0" err="1">
                              <a:effectLst/>
                            </a:rPr>
                            <a:t>math.frepx</a:t>
                          </a:r>
                          <a:r>
                            <a:rPr lang="en-US" sz="2200" kern="0" dirty="0">
                              <a:effectLst/>
                            </a:rPr>
                            <a:t>(x)</a:t>
                          </a:r>
                          <a:r>
                            <a:rPr lang="zh-CN" sz="2200" kern="0" dirty="0">
                              <a:effectLst/>
                            </a:rPr>
                            <a:t>函数的反运算</a:t>
                          </a:r>
                          <a:endParaRPr lang="zh-CN" sz="2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712072426"/>
                      </a:ext>
                    </a:extLst>
                  </a:tr>
                </a:tbl>
              </a:graphicData>
            </a:graphic>
          </p:graphicFrame>
        </mc:Choice>
        <mc:Fallback xmlns="">
          <p:graphicFrame>
            <p:nvGraphicFramePr>
              <p:cNvPr id="4" name="内容占位符 3"/>
              <p:cNvGraphicFramePr>
                <a:graphicFrameLocks noGrp="1"/>
              </p:cNvGraphicFramePr>
              <p:nvPr>
                <p:ph idx="1"/>
                <p:extLst>
                  <p:ext uri="{D42A27DB-BD31-4B8C-83A1-F6EECF244321}">
                    <p14:modId xmlns:p14="http://schemas.microsoft.com/office/powerpoint/2010/main" val="3856104761"/>
                  </p:ext>
                </p:extLst>
              </p:nvPr>
            </p:nvGraphicFramePr>
            <p:xfrm>
              <a:off x="654034" y="1160145"/>
              <a:ext cx="11274614" cy="5437203"/>
            </p:xfrm>
            <a:graphic>
              <a:graphicData uri="http://schemas.openxmlformats.org/drawingml/2006/table">
                <a:tbl>
                  <a:tblPr firstRow="1" firstCol="1" bandRow="1">
                    <a:tableStyleId>{5C22544A-7EE6-4342-B048-85BDC9FD1C3A}</a:tableStyleId>
                  </a:tblPr>
                  <a:tblGrid>
                    <a:gridCol w="2921686">
                      <a:extLst>
                        <a:ext uri="{9D8B030D-6E8A-4147-A177-3AD203B41FA5}">
                          <a16:colId xmlns:a16="http://schemas.microsoft.com/office/drawing/2014/main" val="4161118988"/>
                        </a:ext>
                      </a:extLst>
                    </a:gridCol>
                    <a:gridCol w="1627230">
                      <a:extLst>
                        <a:ext uri="{9D8B030D-6E8A-4147-A177-3AD203B41FA5}">
                          <a16:colId xmlns:a16="http://schemas.microsoft.com/office/drawing/2014/main" val="1831852517"/>
                        </a:ext>
                      </a:extLst>
                    </a:gridCol>
                    <a:gridCol w="6725698">
                      <a:extLst>
                        <a:ext uri="{9D8B030D-6E8A-4147-A177-3AD203B41FA5}">
                          <a16:colId xmlns:a16="http://schemas.microsoft.com/office/drawing/2014/main" val="1621732367"/>
                        </a:ext>
                      </a:extLst>
                    </a:gridCol>
                  </a:tblGrid>
                  <a:tr h="421944">
                    <a:tc>
                      <a:txBody>
                        <a:bodyPr/>
                        <a:lstStyle/>
                        <a:p>
                          <a:pPr algn="ctr" fontAlgn="base">
                            <a:lnSpc>
                              <a:spcPts val="1900"/>
                            </a:lnSpc>
                            <a:spcAft>
                              <a:spcPts val="0"/>
                            </a:spcAft>
                          </a:pPr>
                          <a:r>
                            <a:rPr lang="zh-CN" sz="2200" kern="0">
                              <a:effectLst/>
                            </a:rPr>
                            <a:t>函数</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zh-CN" sz="2200" kern="0">
                              <a:effectLst/>
                            </a:rPr>
                            <a:t>数学表示</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zh-CN" sz="2200" kern="0">
                              <a:effectLst/>
                            </a:rPr>
                            <a:t>描述</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2136559536"/>
                      </a:ext>
                    </a:extLst>
                  </a:tr>
                  <a:tr h="557251">
                    <a:tc>
                      <a:txBody>
                        <a:bodyPr/>
                        <a:lstStyle/>
                        <a:p>
                          <a:pPr algn="l" fontAlgn="base">
                            <a:lnSpc>
                              <a:spcPts val="1900"/>
                            </a:lnSpc>
                            <a:spcAft>
                              <a:spcPts val="0"/>
                            </a:spcAft>
                          </a:pPr>
                          <a:r>
                            <a:rPr lang="en-US" sz="2200" kern="0" dirty="0" err="1">
                              <a:effectLst/>
                            </a:rPr>
                            <a:t>math.fabs</a:t>
                          </a:r>
                          <a:r>
                            <a:rPr lang="en-US" sz="2200" kern="0" dirty="0">
                              <a:effectLst/>
                            </a:rPr>
                            <a:t>(x)</a:t>
                          </a:r>
                          <a:endParaRPr lang="zh-CN" sz="2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endParaRPr lang="zh-CN"/>
                        </a:p>
                      </a:txBody>
                      <a:tcPr marL="68580" marR="68580" marT="9525" marB="0" anchor="ctr">
                        <a:blipFill>
                          <a:blip r:embed="rId2"/>
                          <a:stretch>
                            <a:fillRect l="-179775" t="-88043" r="-414981" b="-800000"/>
                          </a:stretch>
                        </a:blipFill>
                      </a:tcPr>
                    </a:tc>
                    <a:tc>
                      <a:txBody>
                        <a:bodyPr/>
                        <a:lstStyle/>
                        <a:p>
                          <a:pPr algn="l" fontAlgn="base">
                            <a:lnSpc>
                              <a:spcPts val="1900"/>
                            </a:lnSpc>
                            <a:spcAft>
                              <a:spcPts val="0"/>
                            </a:spcAft>
                          </a:pPr>
                          <a:r>
                            <a:rPr lang="zh-CN" sz="2200" kern="0">
                              <a:effectLst/>
                            </a:rPr>
                            <a:t>返回</a:t>
                          </a:r>
                          <a:r>
                            <a:rPr lang="en-US" sz="2200" kern="0">
                              <a:effectLst/>
                            </a:rPr>
                            <a:t>x</a:t>
                          </a:r>
                          <a:r>
                            <a:rPr lang="zh-CN" sz="2200" kern="0">
                              <a:effectLst/>
                            </a:rPr>
                            <a:t>的绝对值</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3618924791"/>
                      </a:ext>
                    </a:extLst>
                  </a:tr>
                  <a:tr h="557251">
                    <a:tc>
                      <a:txBody>
                        <a:bodyPr/>
                        <a:lstStyle/>
                        <a:p>
                          <a:pPr algn="l" fontAlgn="base">
                            <a:lnSpc>
                              <a:spcPts val="1900"/>
                            </a:lnSpc>
                            <a:spcAft>
                              <a:spcPts val="0"/>
                            </a:spcAft>
                          </a:pPr>
                          <a:r>
                            <a:rPr lang="en-US" sz="2200" kern="0" dirty="0" err="1">
                              <a:effectLst/>
                            </a:rPr>
                            <a:t>math.fmod</a:t>
                          </a:r>
                          <a:r>
                            <a:rPr lang="en-US" sz="2200" kern="0" dirty="0">
                              <a:effectLst/>
                            </a:rPr>
                            <a:t>(x, y)</a:t>
                          </a:r>
                          <a:endParaRPr lang="zh-CN" sz="2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en-US" sz="2200" kern="0" dirty="0">
                              <a:effectLst/>
                            </a:rPr>
                            <a:t>x % y</a:t>
                          </a:r>
                          <a:endParaRPr lang="zh-CN" sz="2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l" fontAlgn="base">
                            <a:lnSpc>
                              <a:spcPts val="1900"/>
                            </a:lnSpc>
                            <a:spcAft>
                              <a:spcPts val="0"/>
                            </a:spcAft>
                          </a:pPr>
                          <a:r>
                            <a:rPr lang="zh-CN" sz="2200" kern="0">
                              <a:effectLst/>
                            </a:rPr>
                            <a:t>返回</a:t>
                          </a:r>
                          <a:r>
                            <a:rPr lang="en-US" sz="2200" kern="0">
                              <a:effectLst/>
                            </a:rPr>
                            <a:t>x</a:t>
                          </a:r>
                          <a:r>
                            <a:rPr lang="zh-CN" sz="2200" kern="0">
                              <a:effectLst/>
                            </a:rPr>
                            <a:t>与</a:t>
                          </a:r>
                          <a:r>
                            <a:rPr lang="en-US" sz="2200" kern="0">
                              <a:effectLst/>
                            </a:rPr>
                            <a:t>y</a:t>
                          </a:r>
                          <a:r>
                            <a:rPr lang="zh-CN" sz="2200" kern="0">
                              <a:effectLst/>
                            </a:rPr>
                            <a:t>的模</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2313405480"/>
                      </a:ext>
                    </a:extLst>
                  </a:tr>
                  <a:tr h="557251">
                    <a:tc>
                      <a:txBody>
                        <a:bodyPr/>
                        <a:lstStyle/>
                        <a:p>
                          <a:pPr algn="l" fontAlgn="base">
                            <a:lnSpc>
                              <a:spcPts val="1900"/>
                            </a:lnSpc>
                            <a:spcAft>
                              <a:spcPts val="0"/>
                            </a:spcAft>
                          </a:pPr>
                          <a:r>
                            <a:rPr lang="en-US" sz="2200" kern="0">
                              <a:effectLst/>
                            </a:rPr>
                            <a:t>math.fsum([x,y,…])</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en-US" sz="2200" kern="0" dirty="0" err="1">
                              <a:effectLst/>
                            </a:rPr>
                            <a:t>x+y</a:t>
                          </a:r>
                          <a:r>
                            <a:rPr lang="en-US" sz="2200" kern="0" dirty="0">
                              <a:effectLst/>
                            </a:rPr>
                            <a:t>+…</a:t>
                          </a:r>
                          <a:endParaRPr lang="zh-CN" sz="2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l" fontAlgn="base">
                            <a:lnSpc>
                              <a:spcPts val="1900"/>
                            </a:lnSpc>
                            <a:spcAft>
                              <a:spcPts val="0"/>
                            </a:spcAft>
                          </a:pPr>
                          <a:r>
                            <a:rPr lang="zh-CN" sz="2200" kern="0" dirty="0">
                              <a:effectLst/>
                            </a:rPr>
                            <a:t>浮点数精确求和</a:t>
                          </a:r>
                          <a:endParaRPr lang="zh-CN" sz="2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1471338689"/>
                      </a:ext>
                    </a:extLst>
                  </a:tr>
                  <a:tr h="557251">
                    <a:tc>
                      <a:txBody>
                        <a:bodyPr/>
                        <a:lstStyle/>
                        <a:p>
                          <a:pPr algn="l" fontAlgn="base">
                            <a:lnSpc>
                              <a:spcPts val="1900"/>
                            </a:lnSpc>
                            <a:spcAft>
                              <a:spcPts val="0"/>
                            </a:spcAft>
                          </a:pPr>
                          <a:r>
                            <a:rPr lang="en-US" sz="2200" kern="0">
                              <a:effectLst/>
                            </a:rPr>
                            <a:t>math.ceil(x)</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endParaRPr lang="zh-CN"/>
                        </a:p>
                      </a:txBody>
                      <a:tcPr marL="68580" marR="68580" marT="9525" marB="0" anchor="ctr">
                        <a:blipFill>
                          <a:blip r:embed="rId2"/>
                          <a:stretch>
                            <a:fillRect l="-179775" t="-391209" r="-414981" b="-507692"/>
                          </a:stretch>
                        </a:blipFill>
                      </a:tcPr>
                    </a:tc>
                    <a:tc>
                      <a:txBody>
                        <a:bodyPr/>
                        <a:lstStyle/>
                        <a:p>
                          <a:pPr algn="l" fontAlgn="base">
                            <a:lnSpc>
                              <a:spcPts val="1900"/>
                            </a:lnSpc>
                            <a:spcAft>
                              <a:spcPts val="0"/>
                            </a:spcAft>
                          </a:pPr>
                          <a:r>
                            <a:rPr lang="zh-CN" sz="2200" kern="0" dirty="0">
                              <a:effectLst/>
                            </a:rPr>
                            <a:t>向上取整，返回不小于</a:t>
                          </a:r>
                          <a:r>
                            <a:rPr lang="en-US" sz="2200" kern="0" dirty="0">
                              <a:effectLst/>
                            </a:rPr>
                            <a:t>x</a:t>
                          </a:r>
                          <a:r>
                            <a:rPr lang="zh-CN" sz="2200" kern="0" dirty="0">
                              <a:effectLst/>
                            </a:rPr>
                            <a:t>的最小整数</a:t>
                          </a:r>
                          <a:endParaRPr lang="zh-CN" sz="2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596281139"/>
                      </a:ext>
                    </a:extLst>
                  </a:tr>
                  <a:tr h="557251">
                    <a:tc>
                      <a:txBody>
                        <a:bodyPr/>
                        <a:lstStyle/>
                        <a:p>
                          <a:pPr algn="l" fontAlgn="base">
                            <a:lnSpc>
                              <a:spcPts val="1900"/>
                            </a:lnSpc>
                            <a:spcAft>
                              <a:spcPts val="0"/>
                            </a:spcAft>
                          </a:pPr>
                          <a:r>
                            <a:rPr lang="en-US" sz="2200" kern="0">
                              <a:effectLst/>
                            </a:rPr>
                            <a:t>math.floor(x)</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endParaRPr lang="zh-CN"/>
                        </a:p>
                      </a:txBody>
                      <a:tcPr marL="68580" marR="68580" marT="9525" marB="0" anchor="ctr">
                        <a:blipFill>
                          <a:blip r:embed="rId2"/>
                          <a:stretch>
                            <a:fillRect l="-179775" t="-485870" r="-414981" b="-402174"/>
                          </a:stretch>
                        </a:blipFill>
                      </a:tcPr>
                    </a:tc>
                    <a:tc>
                      <a:txBody>
                        <a:bodyPr/>
                        <a:lstStyle/>
                        <a:p>
                          <a:pPr algn="l" fontAlgn="base">
                            <a:lnSpc>
                              <a:spcPts val="1900"/>
                            </a:lnSpc>
                            <a:spcAft>
                              <a:spcPts val="0"/>
                            </a:spcAft>
                          </a:pPr>
                          <a:r>
                            <a:rPr lang="zh-CN" sz="2200" kern="0" dirty="0">
                              <a:effectLst/>
                            </a:rPr>
                            <a:t>向下取整，返回不大于</a:t>
                          </a:r>
                          <a:r>
                            <a:rPr lang="en-US" sz="2200" kern="0" dirty="0">
                              <a:effectLst/>
                            </a:rPr>
                            <a:t>x</a:t>
                          </a:r>
                          <a:r>
                            <a:rPr lang="zh-CN" sz="2200" kern="0" dirty="0">
                              <a:effectLst/>
                            </a:rPr>
                            <a:t>的最大整数</a:t>
                          </a:r>
                          <a:endParaRPr lang="zh-CN" sz="2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3158011836"/>
                      </a:ext>
                    </a:extLst>
                  </a:tr>
                  <a:tr h="557251">
                    <a:tc>
                      <a:txBody>
                        <a:bodyPr/>
                        <a:lstStyle/>
                        <a:p>
                          <a:pPr algn="l" fontAlgn="base">
                            <a:lnSpc>
                              <a:spcPts val="1900"/>
                            </a:lnSpc>
                            <a:spcAft>
                              <a:spcPts val="0"/>
                            </a:spcAft>
                          </a:pPr>
                          <a:r>
                            <a:rPr lang="en-US" sz="2200" kern="0" dirty="0" err="1">
                              <a:effectLst/>
                            </a:rPr>
                            <a:t>math.factorial</a:t>
                          </a:r>
                          <a:r>
                            <a:rPr lang="en-US" sz="2200" kern="0" dirty="0">
                              <a:effectLst/>
                            </a:rPr>
                            <a:t>(x)</a:t>
                          </a:r>
                          <a:endParaRPr lang="zh-CN" sz="2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en-US" sz="2200" kern="0">
                              <a:effectLst/>
                            </a:rPr>
                            <a:t>x!</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l" fontAlgn="base">
                            <a:lnSpc>
                              <a:spcPts val="1900"/>
                            </a:lnSpc>
                            <a:spcAft>
                              <a:spcPts val="0"/>
                            </a:spcAft>
                          </a:pPr>
                          <a:r>
                            <a:rPr lang="zh-CN" sz="2200" kern="0" dirty="0">
                              <a:effectLst/>
                            </a:rPr>
                            <a:t>返回</a:t>
                          </a:r>
                          <a:r>
                            <a:rPr lang="en-US" sz="2200" kern="0" dirty="0">
                              <a:effectLst/>
                            </a:rPr>
                            <a:t>x</a:t>
                          </a:r>
                          <a:r>
                            <a:rPr lang="zh-CN" sz="2200" kern="0" dirty="0">
                              <a:effectLst/>
                            </a:rPr>
                            <a:t>的阶乘，如果</a:t>
                          </a:r>
                          <a:r>
                            <a:rPr lang="en-US" sz="2200" kern="0" dirty="0">
                              <a:effectLst/>
                            </a:rPr>
                            <a:t>x</a:t>
                          </a:r>
                          <a:r>
                            <a:rPr lang="zh-CN" sz="2200" kern="0" dirty="0">
                              <a:effectLst/>
                            </a:rPr>
                            <a:t>是小数或负数，返回</a:t>
                          </a:r>
                          <a:r>
                            <a:rPr lang="en-US" sz="2200" kern="0" dirty="0" err="1">
                              <a:effectLst/>
                            </a:rPr>
                            <a:t>ValueError</a:t>
                          </a:r>
                          <a:r>
                            <a:rPr lang="zh-CN" sz="2200" kern="0" dirty="0">
                              <a:effectLst/>
                            </a:rPr>
                            <a:t>出错</a:t>
                          </a:r>
                          <a:endParaRPr lang="zh-CN" sz="2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2594652509"/>
                      </a:ext>
                    </a:extLst>
                  </a:tr>
                  <a:tr h="557251">
                    <a:tc>
                      <a:txBody>
                        <a:bodyPr/>
                        <a:lstStyle/>
                        <a:p>
                          <a:pPr algn="l" fontAlgn="base">
                            <a:lnSpc>
                              <a:spcPts val="1900"/>
                            </a:lnSpc>
                            <a:spcAft>
                              <a:spcPts val="0"/>
                            </a:spcAft>
                          </a:pPr>
                          <a:r>
                            <a:rPr lang="en-US" sz="2200" kern="0">
                              <a:effectLst/>
                            </a:rPr>
                            <a:t>math.gcd(a, b)</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en-US" sz="2200" kern="0">
                              <a:effectLst/>
                            </a:rPr>
                            <a:t> </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l" fontAlgn="base">
                            <a:lnSpc>
                              <a:spcPts val="1900"/>
                            </a:lnSpc>
                            <a:spcAft>
                              <a:spcPts val="0"/>
                            </a:spcAft>
                          </a:pPr>
                          <a:r>
                            <a:rPr lang="zh-CN" sz="2200" kern="0" dirty="0">
                              <a:effectLst/>
                            </a:rPr>
                            <a:t>返回</a:t>
                          </a:r>
                          <a:r>
                            <a:rPr lang="en-US" sz="2200" kern="0" dirty="0">
                              <a:effectLst/>
                            </a:rPr>
                            <a:t>a</a:t>
                          </a:r>
                          <a:r>
                            <a:rPr lang="zh-CN" sz="2200" kern="0" dirty="0">
                              <a:effectLst/>
                            </a:rPr>
                            <a:t>与</a:t>
                          </a:r>
                          <a:r>
                            <a:rPr lang="en-US" sz="2200" kern="0" dirty="0">
                              <a:effectLst/>
                            </a:rPr>
                            <a:t>b</a:t>
                          </a:r>
                          <a:r>
                            <a:rPr lang="zh-CN" sz="2200" kern="0" dirty="0">
                              <a:effectLst/>
                            </a:rPr>
                            <a:t>的最大公约数</a:t>
                          </a:r>
                          <a:endParaRPr lang="zh-CN" sz="2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36298575"/>
                      </a:ext>
                    </a:extLst>
                  </a:tr>
                  <a:tr h="557251">
                    <a:tc>
                      <a:txBody>
                        <a:bodyPr/>
                        <a:lstStyle/>
                        <a:p>
                          <a:pPr algn="l" fontAlgn="base">
                            <a:lnSpc>
                              <a:spcPts val="1900"/>
                            </a:lnSpc>
                            <a:spcAft>
                              <a:spcPts val="0"/>
                            </a:spcAft>
                          </a:pPr>
                          <a:r>
                            <a:rPr lang="en-US" sz="2200" kern="0">
                              <a:effectLst/>
                            </a:rPr>
                            <a:t>math.frexp(x)</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en-US" sz="2200" kern="0">
                              <a:effectLst/>
                            </a:rPr>
                            <a:t>x = m * 2</a:t>
                          </a:r>
                          <a:r>
                            <a:rPr lang="en-US" sz="2200" kern="0" baseline="30000">
                              <a:effectLst/>
                            </a:rPr>
                            <a:t>e</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l" fontAlgn="base">
                            <a:lnSpc>
                              <a:spcPts val="1900"/>
                            </a:lnSpc>
                            <a:spcAft>
                              <a:spcPts val="0"/>
                            </a:spcAft>
                          </a:pPr>
                          <a:r>
                            <a:rPr lang="zh-CN" sz="2200" kern="0" dirty="0">
                              <a:effectLst/>
                            </a:rPr>
                            <a:t>返回满足</a:t>
                          </a:r>
                          <a:r>
                            <a:rPr lang="en-US" sz="2200" kern="0" dirty="0">
                              <a:effectLst/>
                            </a:rPr>
                            <a:t>x = m * 2</a:t>
                          </a:r>
                          <a:r>
                            <a:rPr lang="en-US" sz="2200" kern="0" baseline="30000" dirty="0">
                              <a:effectLst/>
                            </a:rPr>
                            <a:t>e</a:t>
                          </a:r>
                          <a:r>
                            <a:rPr lang="zh-CN" sz="2200" kern="0" dirty="0">
                              <a:effectLst/>
                            </a:rPr>
                            <a:t>的</a:t>
                          </a:r>
                          <a:r>
                            <a:rPr lang="en-US" sz="2200" kern="0" dirty="0">
                              <a:effectLst/>
                            </a:rPr>
                            <a:t>(m, e)</a:t>
                          </a:r>
                          <a:r>
                            <a:rPr lang="zh-CN" sz="2200" kern="0" dirty="0">
                              <a:effectLst/>
                            </a:rPr>
                            <a:t>，当</a:t>
                          </a:r>
                          <a:r>
                            <a:rPr lang="en-US" sz="2200" kern="0" dirty="0">
                              <a:effectLst/>
                            </a:rPr>
                            <a:t>x=0</a:t>
                          </a:r>
                          <a:r>
                            <a:rPr lang="zh-CN" sz="2200" kern="0" dirty="0">
                              <a:effectLst/>
                            </a:rPr>
                            <a:t>，返回</a:t>
                          </a:r>
                          <a:r>
                            <a:rPr lang="en-US" sz="2200" kern="0" dirty="0">
                              <a:effectLst/>
                            </a:rPr>
                            <a:t>(0.0, 0)</a:t>
                          </a:r>
                          <a:endParaRPr lang="zh-CN" sz="2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4201692042"/>
                      </a:ext>
                    </a:extLst>
                  </a:tr>
                  <a:tr h="557251">
                    <a:tc>
                      <a:txBody>
                        <a:bodyPr/>
                        <a:lstStyle/>
                        <a:p>
                          <a:pPr algn="l" fontAlgn="base">
                            <a:lnSpc>
                              <a:spcPts val="1900"/>
                            </a:lnSpc>
                            <a:spcAft>
                              <a:spcPts val="0"/>
                            </a:spcAft>
                          </a:pPr>
                          <a:r>
                            <a:rPr lang="en-US" sz="2200" kern="0" dirty="0" err="1" smtClean="0">
                              <a:effectLst/>
                            </a:rPr>
                            <a:t>math.ldexp</a:t>
                          </a:r>
                          <a:r>
                            <a:rPr lang="en-US" sz="2200" kern="0" dirty="0" smtClean="0">
                              <a:effectLst/>
                            </a:rPr>
                            <a:t>(x</a:t>
                          </a:r>
                          <a:r>
                            <a:rPr lang="en-US" sz="2200" kern="0" dirty="0">
                              <a:effectLst/>
                            </a:rPr>
                            <a:t>, </a:t>
                          </a:r>
                          <a:r>
                            <a:rPr lang="en-US" sz="2200" kern="0" dirty="0" err="1">
                              <a:effectLst/>
                            </a:rPr>
                            <a:t>i</a:t>
                          </a:r>
                          <a:r>
                            <a:rPr lang="en-US" sz="2200" kern="0" dirty="0">
                              <a:effectLst/>
                            </a:rPr>
                            <a:t>)</a:t>
                          </a:r>
                          <a:endParaRPr lang="zh-CN" sz="2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en-US" sz="2200" kern="0">
                              <a:effectLst/>
                            </a:rPr>
                            <a:t>x * 2</a:t>
                          </a:r>
                          <a:r>
                            <a:rPr lang="en-US" sz="2200" kern="0" baseline="30000">
                              <a:effectLst/>
                            </a:rPr>
                            <a:t>i</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l" fontAlgn="base">
                            <a:lnSpc>
                              <a:spcPts val="1900"/>
                            </a:lnSpc>
                            <a:spcAft>
                              <a:spcPts val="0"/>
                            </a:spcAft>
                          </a:pPr>
                          <a:r>
                            <a:rPr lang="zh-CN" sz="2200" kern="0" dirty="0">
                              <a:effectLst/>
                            </a:rPr>
                            <a:t>返回</a:t>
                          </a:r>
                          <a:r>
                            <a:rPr lang="en-US" sz="2200" kern="0" dirty="0">
                              <a:effectLst/>
                            </a:rPr>
                            <a:t>x * 2i</a:t>
                          </a:r>
                          <a:r>
                            <a:rPr lang="zh-CN" sz="2200" kern="0" dirty="0">
                              <a:effectLst/>
                            </a:rPr>
                            <a:t>运算值，</a:t>
                          </a:r>
                          <a:r>
                            <a:rPr lang="en-US" sz="2200" kern="0" dirty="0" err="1">
                              <a:effectLst/>
                            </a:rPr>
                            <a:t>math.frepx</a:t>
                          </a:r>
                          <a:r>
                            <a:rPr lang="en-US" sz="2200" kern="0" dirty="0">
                              <a:effectLst/>
                            </a:rPr>
                            <a:t>(x)</a:t>
                          </a:r>
                          <a:r>
                            <a:rPr lang="zh-CN" sz="2200" kern="0" dirty="0">
                              <a:effectLst/>
                            </a:rPr>
                            <a:t>函数的反运算</a:t>
                          </a:r>
                          <a:endParaRPr lang="zh-CN" sz="2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712072426"/>
                      </a:ext>
                    </a:extLst>
                  </a:tr>
                </a:tbl>
              </a:graphicData>
            </a:graphic>
          </p:graphicFrame>
        </mc:Fallback>
      </mc:AlternateContent>
    </p:spTree>
    <p:extLst>
      <p:ext uri="{BB962C8B-B14F-4D97-AF65-F5344CB8AC3E}">
        <p14:creationId xmlns:p14="http://schemas.microsoft.com/office/powerpoint/2010/main" val="2129397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表</a:t>
            </a:r>
            <a:r>
              <a:rPr lang="en-US" altLang="zh-CN" dirty="0"/>
              <a:t>11-2 math</a:t>
            </a:r>
            <a:r>
              <a:rPr lang="zh-CN" altLang="en-US" dirty="0"/>
              <a:t>库的</a:t>
            </a:r>
            <a:r>
              <a:rPr lang="en-US" altLang="zh-CN" dirty="0"/>
              <a:t>16</a:t>
            </a:r>
            <a:r>
              <a:rPr lang="zh-CN" altLang="en-US" dirty="0"/>
              <a:t>个数值表示</a:t>
            </a:r>
            <a:r>
              <a:rPr lang="zh-CN" altLang="en-US" dirty="0" smtClean="0"/>
              <a:t>函数</a:t>
            </a:r>
            <a:r>
              <a:rPr lang="en-US" altLang="zh-CN" dirty="0" smtClean="0"/>
              <a:t>-2</a:t>
            </a:r>
            <a:endParaRPr lang="zh-CN" altLang="en-US" dirty="0"/>
          </a:p>
        </p:txBody>
      </p:sp>
      <mc:AlternateContent xmlns:mc="http://schemas.openxmlformats.org/markup-compatibility/2006" xmlns:a14="http://schemas.microsoft.com/office/drawing/2010/main">
        <mc:Choice Requires="a14">
          <p:graphicFrame>
            <p:nvGraphicFramePr>
              <p:cNvPr id="4" name="内容占位符 3"/>
              <p:cNvGraphicFramePr>
                <a:graphicFrameLocks noGrp="1"/>
              </p:cNvGraphicFramePr>
              <p:nvPr>
                <p:ph idx="1"/>
                <p:extLst>
                  <p:ext uri="{D42A27DB-BD31-4B8C-83A1-F6EECF244321}">
                    <p14:modId xmlns:p14="http://schemas.microsoft.com/office/powerpoint/2010/main" val="2633174644"/>
                  </p:ext>
                </p:extLst>
              </p:nvPr>
            </p:nvGraphicFramePr>
            <p:xfrm>
              <a:off x="669925" y="1256506"/>
              <a:ext cx="10852149" cy="5124824"/>
            </p:xfrm>
            <a:graphic>
              <a:graphicData uri="http://schemas.openxmlformats.org/drawingml/2006/table">
                <a:tbl>
                  <a:tblPr firstRow="1" firstCol="1" bandRow="1">
                    <a:tableStyleId>{5C22544A-7EE6-4342-B048-85BDC9FD1C3A}</a:tableStyleId>
                  </a:tblPr>
                  <a:tblGrid>
                    <a:gridCol w="2185715">
                      <a:extLst>
                        <a:ext uri="{9D8B030D-6E8A-4147-A177-3AD203B41FA5}">
                          <a16:colId xmlns:a16="http://schemas.microsoft.com/office/drawing/2014/main" val="4161118988"/>
                        </a:ext>
                      </a:extLst>
                    </a:gridCol>
                    <a:gridCol w="1440160">
                      <a:extLst>
                        <a:ext uri="{9D8B030D-6E8A-4147-A177-3AD203B41FA5}">
                          <a16:colId xmlns:a16="http://schemas.microsoft.com/office/drawing/2014/main" val="1831852517"/>
                        </a:ext>
                      </a:extLst>
                    </a:gridCol>
                    <a:gridCol w="7226274">
                      <a:extLst>
                        <a:ext uri="{9D8B030D-6E8A-4147-A177-3AD203B41FA5}">
                          <a16:colId xmlns:a16="http://schemas.microsoft.com/office/drawing/2014/main" val="1621732367"/>
                        </a:ext>
                      </a:extLst>
                    </a:gridCol>
                  </a:tblGrid>
                  <a:tr h="640603">
                    <a:tc>
                      <a:txBody>
                        <a:bodyPr/>
                        <a:lstStyle/>
                        <a:p>
                          <a:pPr algn="ctr" fontAlgn="base">
                            <a:lnSpc>
                              <a:spcPts val="1900"/>
                            </a:lnSpc>
                            <a:spcAft>
                              <a:spcPts val="0"/>
                            </a:spcAft>
                          </a:pPr>
                          <a:r>
                            <a:rPr lang="zh-CN" sz="2200" kern="0" dirty="0">
                              <a:effectLst/>
                            </a:rPr>
                            <a:t>函数</a:t>
                          </a:r>
                          <a:endParaRPr lang="zh-CN" sz="2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zh-CN" sz="2200" kern="0">
                              <a:effectLst/>
                            </a:rPr>
                            <a:t>数学表示</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zh-CN" sz="2200" kern="0">
                              <a:effectLst/>
                            </a:rPr>
                            <a:t>描述</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2136559536"/>
                      </a:ext>
                    </a:extLst>
                  </a:tr>
                  <a:tr h="640603">
                    <a:tc>
                      <a:txBody>
                        <a:bodyPr/>
                        <a:lstStyle/>
                        <a:p>
                          <a:pPr algn="l" fontAlgn="base">
                            <a:lnSpc>
                              <a:spcPts val="1900"/>
                            </a:lnSpc>
                            <a:spcAft>
                              <a:spcPts val="0"/>
                            </a:spcAft>
                          </a:pPr>
                          <a:r>
                            <a:rPr lang="en-US" sz="2200" kern="0" dirty="0" err="1">
                              <a:effectLst/>
                            </a:rPr>
                            <a:t>math.modf</a:t>
                          </a:r>
                          <a:r>
                            <a:rPr lang="en-US" sz="2200" kern="0" dirty="0">
                              <a:effectLst/>
                            </a:rPr>
                            <a:t>(x)</a:t>
                          </a:r>
                          <a:endParaRPr lang="zh-CN" sz="2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en-US" sz="2200" kern="0">
                              <a:effectLst/>
                            </a:rPr>
                            <a:t> </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l" fontAlgn="base">
                            <a:lnSpc>
                              <a:spcPts val="1900"/>
                            </a:lnSpc>
                            <a:spcAft>
                              <a:spcPts val="0"/>
                            </a:spcAft>
                          </a:pPr>
                          <a:r>
                            <a:rPr lang="zh-CN" sz="2200" kern="0">
                              <a:effectLst/>
                            </a:rPr>
                            <a:t>返回浮点数</a:t>
                          </a:r>
                          <a:r>
                            <a:rPr lang="en-US" sz="2200" kern="0">
                              <a:effectLst/>
                            </a:rPr>
                            <a:t>x</a:t>
                          </a:r>
                          <a:r>
                            <a:rPr lang="zh-CN" sz="2200" kern="0">
                              <a:effectLst/>
                            </a:rPr>
                            <a:t>的小数和整数部分</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552269894"/>
                      </a:ext>
                    </a:extLst>
                  </a:tr>
                  <a:tr h="640603">
                    <a:tc>
                      <a:txBody>
                        <a:bodyPr/>
                        <a:lstStyle/>
                        <a:p>
                          <a:pPr algn="l" fontAlgn="base">
                            <a:lnSpc>
                              <a:spcPts val="1900"/>
                            </a:lnSpc>
                            <a:spcAft>
                              <a:spcPts val="0"/>
                            </a:spcAft>
                          </a:pPr>
                          <a:r>
                            <a:rPr lang="en-US" sz="2200" kern="0">
                              <a:effectLst/>
                            </a:rPr>
                            <a:t>math.trunc(x)</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en-US" sz="2200" kern="0">
                              <a:effectLst/>
                            </a:rPr>
                            <a:t> </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l" fontAlgn="base">
                            <a:lnSpc>
                              <a:spcPts val="1900"/>
                            </a:lnSpc>
                            <a:spcAft>
                              <a:spcPts val="0"/>
                            </a:spcAft>
                          </a:pPr>
                          <a:r>
                            <a:rPr lang="zh-CN" sz="2200" kern="0">
                              <a:effectLst/>
                            </a:rPr>
                            <a:t>返回浮点数</a:t>
                          </a:r>
                          <a:r>
                            <a:rPr lang="en-US" sz="2200" kern="0">
                              <a:effectLst/>
                            </a:rPr>
                            <a:t>x</a:t>
                          </a:r>
                          <a:r>
                            <a:rPr lang="zh-CN" sz="2200" kern="0">
                              <a:effectLst/>
                            </a:rPr>
                            <a:t>的整数部分</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2776638967"/>
                      </a:ext>
                    </a:extLst>
                  </a:tr>
                  <a:tr h="640603">
                    <a:tc>
                      <a:txBody>
                        <a:bodyPr/>
                        <a:lstStyle/>
                        <a:p>
                          <a:pPr algn="l" fontAlgn="base">
                            <a:lnSpc>
                              <a:spcPts val="1900"/>
                            </a:lnSpc>
                            <a:spcAft>
                              <a:spcPts val="0"/>
                            </a:spcAft>
                          </a:pPr>
                          <a:r>
                            <a:rPr lang="en-US" sz="2200" kern="0">
                              <a:effectLst/>
                            </a:rPr>
                            <a:t>math.copysign(x, y)</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14:m>
                            <m:oMathPara xmlns:m="http://schemas.openxmlformats.org/officeDocument/2006/math">
                              <m:oMathParaPr>
                                <m:jc m:val="centerGroup"/>
                              </m:oMathParaPr>
                              <m:oMath xmlns:m="http://schemas.openxmlformats.org/officeDocument/2006/math">
                                <m:d>
                                  <m:dPr>
                                    <m:begChr m:val="|"/>
                                    <m:endChr m:val="|"/>
                                    <m:ctrlPr>
                                      <a:rPr lang="zh-CN" sz="2200" i="1" kern="0">
                                        <a:effectLst/>
                                        <a:latin typeface="Cambria Math" panose="02040503050406030204" pitchFamily="18" charset="0"/>
                                      </a:rPr>
                                    </m:ctrlPr>
                                  </m:dPr>
                                  <m:e>
                                    <m:r>
                                      <m:rPr>
                                        <m:sty m:val="p"/>
                                      </m:rPr>
                                      <a:rPr lang="en-US" sz="2200" kern="0">
                                        <a:effectLst/>
                                        <a:latin typeface="Cambria Math" panose="02040503050406030204" pitchFamily="18" charset="0"/>
                                      </a:rPr>
                                      <m:t>x</m:t>
                                    </m:r>
                                  </m:e>
                                </m:d>
                                <m:r>
                                  <a:rPr lang="en-US" sz="2200" kern="0">
                                    <a:effectLst/>
                                    <a:latin typeface="Cambria Math" panose="02040503050406030204" pitchFamily="18" charset="0"/>
                                  </a:rPr>
                                  <m:t>∗|</m:t>
                                </m:r>
                                <m:r>
                                  <m:rPr>
                                    <m:sty m:val="p"/>
                                  </m:rPr>
                                  <a:rPr lang="en-US" sz="2200" kern="0">
                                    <a:effectLst/>
                                    <a:latin typeface="Cambria Math" panose="02040503050406030204" pitchFamily="18" charset="0"/>
                                  </a:rPr>
                                  <m:t>y</m:t>
                                </m:r>
                                <m:r>
                                  <a:rPr lang="en-US" sz="2200" kern="0">
                                    <a:effectLst/>
                                    <a:latin typeface="Cambria Math" panose="02040503050406030204" pitchFamily="18" charset="0"/>
                                  </a:rPr>
                                  <m:t>|/</m:t>
                                </m:r>
                                <m:r>
                                  <m:rPr>
                                    <m:sty m:val="p"/>
                                  </m:rPr>
                                  <a:rPr lang="en-US" sz="2200" kern="0">
                                    <a:effectLst/>
                                    <a:latin typeface="Cambria Math" panose="02040503050406030204" pitchFamily="18" charset="0"/>
                                  </a:rPr>
                                  <m:t>y</m:t>
                                </m:r>
                              </m:oMath>
                            </m:oMathPara>
                          </a14:m>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l" fontAlgn="base">
                            <a:lnSpc>
                              <a:spcPts val="1900"/>
                            </a:lnSpc>
                            <a:spcAft>
                              <a:spcPts val="0"/>
                            </a:spcAft>
                          </a:pPr>
                          <a:r>
                            <a:rPr lang="zh-CN" sz="2200" kern="0">
                              <a:effectLst/>
                            </a:rPr>
                            <a:t>用数值</a:t>
                          </a:r>
                          <a:r>
                            <a:rPr lang="en-US" sz="2200" kern="0">
                              <a:effectLst/>
                            </a:rPr>
                            <a:t>y</a:t>
                          </a:r>
                          <a:r>
                            <a:rPr lang="zh-CN" sz="2200" kern="0">
                              <a:effectLst/>
                            </a:rPr>
                            <a:t>的正负号替换数值</a:t>
                          </a:r>
                          <a:r>
                            <a:rPr lang="en-US" sz="2200" kern="0">
                              <a:effectLst/>
                            </a:rPr>
                            <a:t>x</a:t>
                          </a:r>
                          <a:r>
                            <a:rPr lang="zh-CN" sz="2200" kern="0">
                              <a:effectLst/>
                            </a:rPr>
                            <a:t>的正负号</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1180160894"/>
                      </a:ext>
                    </a:extLst>
                  </a:tr>
                  <a:tr h="640603">
                    <a:tc>
                      <a:txBody>
                        <a:bodyPr/>
                        <a:lstStyle/>
                        <a:p>
                          <a:pPr algn="l" fontAlgn="base">
                            <a:lnSpc>
                              <a:spcPts val="1900"/>
                            </a:lnSpc>
                            <a:spcAft>
                              <a:spcPts val="0"/>
                            </a:spcAft>
                          </a:pPr>
                          <a:r>
                            <a:rPr lang="en-US" sz="2200" kern="0" dirty="0" err="1" smtClean="0">
                              <a:effectLst/>
                            </a:rPr>
                            <a:t>math.isclose</a:t>
                          </a:r>
                          <a:endParaRPr lang="en-US" sz="2200" kern="0" dirty="0" smtClean="0">
                            <a:effectLst/>
                          </a:endParaRPr>
                        </a:p>
                        <a:p>
                          <a:pPr algn="l" fontAlgn="base">
                            <a:lnSpc>
                              <a:spcPts val="1900"/>
                            </a:lnSpc>
                            <a:spcAft>
                              <a:spcPts val="0"/>
                            </a:spcAft>
                          </a:pPr>
                          <a:r>
                            <a:rPr lang="en-US" sz="2200" kern="0" dirty="0" smtClean="0">
                              <a:effectLst/>
                            </a:rPr>
                            <a:t>(</a:t>
                          </a:r>
                          <a:r>
                            <a:rPr lang="en-US" sz="2200" kern="0" dirty="0" err="1">
                              <a:effectLst/>
                            </a:rPr>
                            <a:t>a,b</a:t>
                          </a:r>
                          <a:r>
                            <a:rPr lang="en-US" sz="2200" kern="0" dirty="0">
                              <a:effectLst/>
                            </a:rPr>
                            <a:t>)</a:t>
                          </a:r>
                          <a:endParaRPr lang="zh-CN" sz="2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en-US" sz="2200" kern="0">
                              <a:effectLst/>
                            </a:rPr>
                            <a:t> </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l" fontAlgn="base">
                            <a:lnSpc>
                              <a:spcPts val="1900"/>
                            </a:lnSpc>
                            <a:spcAft>
                              <a:spcPts val="0"/>
                            </a:spcAft>
                          </a:pPr>
                          <a:r>
                            <a:rPr lang="zh-CN" sz="2200" kern="0" dirty="0">
                              <a:effectLst/>
                            </a:rPr>
                            <a:t>比较</a:t>
                          </a:r>
                          <a:r>
                            <a:rPr lang="en-US" sz="2200" kern="0" dirty="0">
                              <a:effectLst/>
                            </a:rPr>
                            <a:t>a</a:t>
                          </a:r>
                          <a:r>
                            <a:rPr lang="zh-CN" sz="2200" kern="0" dirty="0">
                              <a:effectLst/>
                            </a:rPr>
                            <a:t>和</a:t>
                          </a:r>
                          <a:r>
                            <a:rPr lang="en-US" sz="2200" kern="0" dirty="0">
                              <a:effectLst/>
                            </a:rPr>
                            <a:t>b</a:t>
                          </a:r>
                          <a:r>
                            <a:rPr lang="zh-CN" sz="2200" kern="0" dirty="0">
                              <a:effectLst/>
                            </a:rPr>
                            <a:t>的相似性，返回</a:t>
                          </a:r>
                          <a:r>
                            <a:rPr lang="en-US" sz="2200" kern="0" dirty="0">
                              <a:effectLst/>
                            </a:rPr>
                            <a:t>True</a:t>
                          </a:r>
                          <a:r>
                            <a:rPr lang="zh-CN" sz="2200" kern="0" dirty="0">
                              <a:effectLst/>
                            </a:rPr>
                            <a:t>或</a:t>
                          </a:r>
                          <a:r>
                            <a:rPr lang="en-US" sz="2200" kern="0" dirty="0">
                              <a:effectLst/>
                            </a:rPr>
                            <a:t>False</a:t>
                          </a:r>
                          <a:endParaRPr lang="zh-CN" sz="2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1246706553"/>
                      </a:ext>
                    </a:extLst>
                  </a:tr>
                  <a:tr h="640603">
                    <a:tc>
                      <a:txBody>
                        <a:bodyPr/>
                        <a:lstStyle/>
                        <a:p>
                          <a:pPr algn="l" fontAlgn="base">
                            <a:lnSpc>
                              <a:spcPts val="1900"/>
                            </a:lnSpc>
                            <a:spcAft>
                              <a:spcPts val="0"/>
                            </a:spcAft>
                          </a:pPr>
                          <a:r>
                            <a:rPr lang="en-US" sz="2200" kern="0">
                              <a:effectLst/>
                            </a:rPr>
                            <a:t>math.isfinite(x)</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en-US" sz="2200" kern="0">
                              <a:effectLst/>
                            </a:rPr>
                            <a:t> </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l" fontAlgn="base">
                            <a:lnSpc>
                              <a:spcPts val="1900"/>
                            </a:lnSpc>
                            <a:spcAft>
                              <a:spcPts val="0"/>
                            </a:spcAft>
                          </a:pPr>
                          <a:r>
                            <a:rPr lang="zh-CN" sz="2200" kern="0" dirty="0">
                              <a:effectLst/>
                            </a:rPr>
                            <a:t>当</a:t>
                          </a:r>
                          <a:r>
                            <a:rPr lang="en-US" sz="2200" kern="0" dirty="0">
                              <a:effectLst/>
                            </a:rPr>
                            <a:t>x</a:t>
                          </a:r>
                          <a:r>
                            <a:rPr lang="zh-CN" sz="2200" kern="0" dirty="0">
                              <a:effectLst/>
                            </a:rPr>
                            <a:t>为无穷大或</a:t>
                          </a:r>
                          <a:r>
                            <a:rPr lang="en-US" sz="2200" kern="0" dirty="0" err="1">
                              <a:effectLst/>
                            </a:rPr>
                            <a:t>math.nan</a:t>
                          </a:r>
                          <a:r>
                            <a:rPr lang="zh-CN" sz="2200" kern="0" dirty="0">
                              <a:effectLst/>
                            </a:rPr>
                            <a:t>，返回</a:t>
                          </a:r>
                          <a:r>
                            <a:rPr lang="en-US" sz="2200" kern="0" dirty="0">
                              <a:effectLst/>
                            </a:rPr>
                            <a:t>True</a:t>
                          </a:r>
                          <a:r>
                            <a:rPr lang="zh-CN" sz="2200" kern="0" dirty="0">
                              <a:effectLst/>
                            </a:rPr>
                            <a:t>；否则，返回</a:t>
                          </a:r>
                          <a:r>
                            <a:rPr lang="en-US" sz="2200" kern="0" dirty="0">
                              <a:effectLst/>
                            </a:rPr>
                            <a:t>False</a:t>
                          </a:r>
                          <a:endParaRPr lang="zh-CN" sz="2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190494254"/>
                      </a:ext>
                    </a:extLst>
                  </a:tr>
                  <a:tr h="640603">
                    <a:tc>
                      <a:txBody>
                        <a:bodyPr/>
                        <a:lstStyle/>
                        <a:p>
                          <a:pPr algn="l" fontAlgn="base">
                            <a:lnSpc>
                              <a:spcPts val="1900"/>
                            </a:lnSpc>
                            <a:spcAft>
                              <a:spcPts val="0"/>
                            </a:spcAft>
                          </a:pPr>
                          <a:r>
                            <a:rPr lang="en-US" sz="2200" kern="0">
                              <a:effectLst/>
                            </a:rPr>
                            <a:t>math.isinf(x)</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en-US" sz="2200" kern="0">
                              <a:effectLst/>
                            </a:rPr>
                            <a:t> </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l" fontAlgn="base">
                            <a:lnSpc>
                              <a:spcPts val="1900"/>
                            </a:lnSpc>
                            <a:spcAft>
                              <a:spcPts val="0"/>
                            </a:spcAft>
                          </a:pPr>
                          <a:r>
                            <a:rPr lang="zh-CN" sz="2200" kern="0">
                              <a:effectLst/>
                            </a:rPr>
                            <a:t>当</a:t>
                          </a:r>
                          <a:r>
                            <a:rPr lang="en-US" sz="2200" kern="0">
                              <a:effectLst/>
                            </a:rPr>
                            <a:t>x</a:t>
                          </a:r>
                          <a:r>
                            <a:rPr lang="zh-CN" sz="2200" kern="0">
                              <a:effectLst/>
                            </a:rPr>
                            <a:t>为正数或负数无穷大，返回</a:t>
                          </a:r>
                          <a:r>
                            <a:rPr lang="en-US" sz="2200" kern="0">
                              <a:effectLst/>
                            </a:rPr>
                            <a:t>True</a:t>
                          </a:r>
                          <a:r>
                            <a:rPr lang="zh-CN" sz="2200" kern="0">
                              <a:effectLst/>
                            </a:rPr>
                            <a:t>；否则，返回</a:t>
                          </a:r>
                          <a:r>
                            <a:rPr lang="en-US" sz="2200" kern="0">
                              <a:effectLst/>
                            </a:rPr>
                            <a:t>False</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2460870774"/>
                      </a:ext>
                    </a:extLst>
                  </a:tr>
                  <a:tr h="640603">
                    <a:tc>
                      <a:txBody>
                        <a:bodyPr/>
                        <a:lstStyle/>
                        <a:p>
                          <a:pPr algn="l" fontAlgn="base">
                            <a:lnSpc>
                              <a:spcPts val="1900"/>
                            </a:lnSpc>
                            <a:spcAft>
                              <a:spcPts val="0"/>
                            </a:spcAft>
                          </a:pPr>
                          <a:r>
                            <a:rPr lang="en-US" sz="2200" kern="0">
                              <a:effectLst/>
                            </a:rPr>
                            <a:t>math.isnan(x)</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en-US" sz="2200" kern="0">
                              <a:effectLst/>
                            </a:rPr>
                            <a:t> </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l" fontAlgn="base">
                            <a:lnSpc>
                              <a:spcPts val="1900"/>
                            </a:lnSpc>
                            <a:spcAft>
                              <a:spcPts val="0"/>
                            </a:spcAft>
                          </a:pPr>
                          <a:r>
                            <a:rPr lang="zh-CN" sz="2200" kern="0" dirty="0">
                              <a:effectLst/>
                            </a:rPr>
                            <a:t>当</a:t>
                          </a:r>
                          <a:r>
                            <a:rPr lang="en-US" sz="2200" kern="0" dirty="0">
                              <a:effectLst/>
                            </a:rPr>
                            <a:t>x</a:t>
                          </a:r>
                          <a:r>
                            <a:rPr lang="zh-CN" sz="2200" kern="0" dirty="0">
                              <a:effectLst/>
                            </a:rPr>
                            <a:t>是</a:t>
                          </a:r>
                          <a:r>
                            <a:rPr lang="en-US" sz="2200" kern="0" dirty="0" err="1">
                              <a:effectLst/>
                            </a:rPr>
                            <a:t>math.nan</a:t>
                          </a:r>
                          <a:r>
                            <a:rPr lang="zh-CN" sz="2200" kern="0" dirty="0">
                              <a:effectLst/>
                            </a:rPr>
                            <a:t>，返回</a:t>
                          </a:r>
                          <a:r>
                            <a:rPr lang="en-US" sz="2200" kern="0" dirty="0">
                              <a:effectLst/>
                            </a:rPr>
                            <a:t>True</a:t>
                          </a:r>
                          <a:r>
                            <a:rPr lang="zh-CN" sz="2200" kern="0" dirty="0">
                              <a:effectLst/>
                            </a:rPr>
                            <a:t>；否则，返回</a:t>
                          </a:r>
                          <a:r>
                            <a:rPr lang="en-US" sz="2200" kern="0" dirty="0">
                              <a:effectLst/>
                            </a:rPr>
                            <a:t>False</a:t>
                          </a:r>
                          <a:endParaRPr lang="zh-CN" sz="2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2472065615"/>
                      </a:ext>
                    </a:extLst>
                  </a:tr>
                </a:tbl>
              </a:graphicData>
            </a:graphic>
          </p:graphicFrame>
        </mc:Choice>
        <mc:Fallback xmlns="">
          <p:graphicFrame>
            <p:nvGraphicFramePr>
              <p:cNvPr id="4" name="内容占位符 3"/>
              <p:cNvGraphicFramePr>
                <a:graphicFrameLocks noGrp="1"/>
              </p:cNvGraphicFramePr>
              <p:nvPr>
                <p:ph idx="1"/>
                <p:extLst>
                  <p:ext uri="{D42A27DB-BD31-4B8C-83A1-F6EECF244321}">
                    <p14:modId xmlns:p14="http://schemas.microsoft.com/office/powerpoint/2010/main" val="2633174644"/>
                  </p:ext>
                </p:extLst>
              </p:nvPr>
            </p:nvGraphicFramePr>
            <p:xfrm>
              <a:off x="669925" y="1256506"/>
              <a:ext cx="10852149" cy="5124824"/>
            </p:xfrm>
            <a:graphic>
              <a:graphicData uri="http://schemas.openxmlformats.org/drawingml/2006/table">
                <a:tbl>
                  <a:tblPr firstRow="1" firstCol="1" bandRow="1">
                    <a:tableStyleId>{5C22544A-7EE6-4342-B048-85BDC9FD1C3A}</a:tableStyleId>
                  </a:tblPr>
                  <a:tblGrid>
                    <a:gridCol w="2185715">
                      <a:extLst>
                        <a:ext uri="{9D8B030D-6E8A-4147-A177-3AD203B41FA5}">
                          <a16:colId xmlns:a16="http://schemas.microsoft.com/office/drawing/2014/main" val="4161118988"/>
                        </a:ext>
                      </a:extLst>
                    </a:gridCol>
                    <a:gridCol w="1440160">
                      <a:extLst>
                        <a:ext uri="{9D8B030D-6E8A-4147-A177-3AD203B41FA5}">
                          <a16:colId xmlns:a16="http://schemas.microsoft.com/office/drawing/2014/main" val="1831852517"/>
                        </a:ext>
                      </a:extLst>
                    </a:gridCol>
                    <a:gridCol w="7226274">
                      <a:extLst>
                        <a:ext uri="{9D8B030D-6E8A-4147-A177-3AD203B41FA5}">
                          <a16:colId xmlns:a16="http://schemas.microsoft.com/office/drawing/2014/main" val="1621732367"/>
                        </a:ext>
                      </a:extLst>
                    </a:gridCol>
                  </a:tblGrid>
                  <a:tr h="640603">
                    <a:tc>
                      <a:txBody>
                        <a:bodyPr/>
                        <a:lstStyle/>
                        <a:p>
                          <a:pPr algn="ctr" fontAlgn="base">
                            <a:lnSpc>
                              <a:spcPts val="1900"/>
                            </a:lnSpc>
                            <a:spcAft>
                              <a:spcPts val="0"/>
                            </a:spcAft>
                          </a:pPr>
                          <a:r>
                            <a:rPr lang="zh-CN" sz="2200" kern="0" dirty="0">
                              <a:effectLst/>
                            </a:rPr>
                            <a:t>函数</a:t>
                          </a:r>
                          <a:endParaRPr lang="zh-CN" sz="2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zh-CN" sz="2200" kern="0">
                              <a:effectLst/>
                            </a:rPr>
                            <a:t>数学表示</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zh-CN" sz="2200" kern="0">
                              <a:effectLst/>
                            </a:rPr>
                            <a:t>描述</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2136559536"/>
                      </a:ext>
                    </a:extLst>
                  </a:tr>
                  <a:tr h="640603">
                    <a:tc>
                      <a:txBody>
                        <a:bodyPr/>
                        <a:lstStyle/>
                        <a:p>
                          <a:pPr algn="l" fontAlgn="base">
                            <a:lnSpc>
                              <a:spcPts val="1900"/>
                            </a:lnSpc>
                            <a:spcAft>
                              <a:spcPts val="0"/>
                            </a:spcAft>
                          </a:pPr>
                          <a:r>
                            <a:rPr lang="en-US" sz="2200" kern="0" dirty="0" err="1">
                              <a:effectLst/>
                            </a:rPr>
                            <a:t>math.modf</a:t>
                          </a:r>
                          <a:r>
                            <a:rPr lang="en-US" sz="2200" kern="0" dirty="0">
                              <a:effectLst/>
                            </a:rPr>
                            <a:t>(x)</a:t>
                          </a:r>
                          <a:endParaRPr lang="zh-CN" sz="2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en-US" sz="2200" kern="0">
                              <a:effectLst/>
                            </a:rPr>
                            <a:t> </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l" fontAlgn="base">
                            <a:lnSpc>
                              <a:spcPts val="1900"/>
                            </a:lnSpc>
                            <a:spcAft>
                              <a:spcPts val="0"/>
                            </a:spcAft>
                          </a:pPr>
                          <a:r>
                            <a:rPr lang="zh-CN" sz="2200" kern="0">
                              <a:effectLst/>
                            </a:rPr>
                            <a:t>返回浮点数</a:t>
                          </a:r>
                          <a:r>
                            <a:rPr lang="en-US" sz="2200" kern="0">
                              <a:effectLst/>
                            </a:rPr>
                            <a:t>x</a:t>
                          </a:r>
                          <a:r>
                            <a:rPr lang="zh-CN" sz="2200" kern="0">
                              <a:effectLst/>
                            </a:rPr>
                            <a:t>的小数和整数部分</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552269894"/>
                      </a:ext>
                    </a:extLst>
                  </a:tr>
                  <a:tr h="640603">
                    <a:tc>
                      <a:txBody>
                        <a:bodyPr/>
                        <a:lstStyle/>
                        <a:p>
                          <a:pPr algn="l" fontAlgn="base">
                            <a:lnSpc>
                              <a:spcPts val="1900"/>
                            </a:lnSpc>
                            <a:spcAft>
                              <a:spcPts val="0"/>
                            </a:spcAft>
                          </a:pPr>
                          <a:r>
                            <a:rPr lang="en-US" sz="2200" kern="0">
                              <a:effectLst/>
                            </a:rPr>
                            <a:t>math.trunc(x)</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en-US" sz="2200" kern="0">
                              <a:effectLst/>
                            </a:rPr>
                            <a:t> </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l" fontAlgn="base">
                            <a:lnSpc>
                              <a:spcPts val="1900"/>
                            </a:lnSpc>
                            <a:spcAft>
                              <a:spcPts val="0"/>
                            </a:spcAft>
                          </a:pPr>
                          <a:r>
                            <a:rPr lang="zh-CN" sz="2200" kern="0">
                              <a:effectLst/>
                            </a:rPr>
                            <a:t>返回浮点数</a:t>
                          </a:r>
                          <a:r>
                            <a:rPr lang="en-US" sz="2200" kern="0">
                              <a:effectLst/>
                            </a:rPr>
                            <a:t>x</a:t>
                          </a:r>
                          <a:r>
                            <a:rPr lang="zh-CN" sz="2200" kern="0">
                              <a:effectLst/>
                            </a:rPr>
                            <a:t>的整数部分</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2776638967"/>
                      </a:ext>
                    </a:extLst>
                  </a:tr>
                  <a:tr h="640603">
                    <a:tc>
                      <a:txBody>
                        <a:bodyPr/>
                        <a:lstStyle/>
                        <a:p>
                          <a:pPr algn="l" fontAlgn="base">
                            <a:lnSpc>
                              <a:spcPts val="1900"/>
                            </a:lnSpc>
                            <a:spcAft>
                              <a:spcPts val="0"/>
                            </a:spcAft>
                          </a:pPr>
                          <a:r>
                            <a:rPr lang="en-US" sz="2200" kern="0">
                              <a:effectLst/>
                            </a:rPr>
                            <a:t>math.copysign(x, y)</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endParaRPr lang="zh-CN"/>
                        </a:p>
                      </a:txBody>
                      <a:tcPr marL="68580" marR="68580" marT="9525" marB="0" anchor="ctr">
                        <a:blipFill>
                          <a:blip r:embed="rId2"/>
                          <a:stretch>
                            <a:fillRect l="-152542" t="-298113" r="-504661" b="-398113"/>
                          </a:stretch>
                        </a:blipFill>
                      </a:tcPr>
                    </a:tc>
                    <a:tc>
                      <a:txBody>
                        <a:bodyPr/>
                        <a:lstStyle/>
                        <a:p>
                          <a:pPr algn="l" fontAlgn="base">
                            <a:lnSpc>
                              <a:spcPts val="1900"/>
                            </a:lnSpc>
                            <a:spcAft>
                              <a:spcPts val="0"/>
                            </a:spcAft>
                          </a:pPr>
                          <a:r>
                            <a:rPr lang="zh-CN" sz="2200" kern="0">
                              <a:effectLst/>
                            </a:rPr>
                            <a:t>用数值</a:t>
                          </a:r>
                          <a:r>
                            <a:rPr lang="en-US" sz="2200" kern="0">
                              <a:effectLst/>
                            </a:rPr>
                            <a:t>y</a:t>
                          </a:r>
                          <a:r>
                            <a:rPr lang="zh-CN" sz="2200" kern="0">
                              <a:effectLst/>
                            </a:rPr>
                            <a:t>的正负号替换数值</a:t>
                          </a:r>
                          <a:r>
                            <a:rPr lang="en-US" sz="2200" kern="0">
                              <a:effectLst/>
                            </a:rPr>
                            <a:t>x</a:t>
                          </a:r>
                          <a:r>
                            <a:rPr lang="zh-CN" sz="2200" kern="0">
                              <a:effectLst/>
                            </a:rPr>
                            <a:t>的正负号</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1180160894"/>
                      </a:ext>
                    </a:extLst>
                  </a:tr>
                  <a:tr h="640603">
                    <a:tc>
                      <a:txBody>
                        <a:bodyPr/>
                        <a:lstStyle/>
                        <a:p>
                          <a:pPr algn="l" fontAlgn="base">
                            <a:lnSpc>
                              <a:spcPts val="1900"/>
                            </a:lnSpc>
                            <a:spcAft>
                              <a:spcPts val="0"/>
                            </a:spcAft>
                          </a:pPr>
                          <a:r>
                            <a:rPr lang="en-US" sz="2200" kern="0" dirty="0" err="1" smtClean="0">
                              <a:effectLst/>
                            </a:rPr>
                            <a:t>math.isclose</a:t>
                          </a:r>
                          <a:endParaRPr lang="en-US" sz="2200" kern="0" dirty="0" smtClean="0">
                            <a:effectLst/>
                          </a:endParaRPr>
                        </a:p>
                        <a:p>
                          <a:pPr algn="l" fontAlgn="base">
                            <a:lnSpc>
                              <a:spcPts val="1900"/>
                            </a:lnSpc>
                            <a:spcAft>
                              <a:spcPts val="0"/>
                            </a:spcAft>
                          </a:pPr>
                          <a:r>
                            <a:rPr lang="en-US" sz="2200" kern="0" dirty="0" smtClean="0">
                              <a:effectLst/>
                            </a:rPr>
                            <a:t>(</a:t>
                          </a:r>
                          <a:r>
                            <a:rPr lang="en-US" sz="2200" kern="0" dirty="0" err="1">
                              <a:effectLst/>
                            </a:rPr>
                            <a:t>a,b</a:t>
                          </a:r>
                          <a:r>
                            <a:rPr lang="en-US" sz="2200" kern="0" dirty="0">
                              <a:effectLst/>
                            </a:rPr>
                            <a:t>)</a:t>
                          </a:r>
                          <a:endParaRPr lang="zh-CN" sz="2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en-US" sz="2200" kern="0">
                              <a:effectLst/>
                            </a:rPr>
                            <a:t> </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l" fontAlgn="base">
                            <a:lnSpc>
                              <a:spcPts val="1900"/>
                            </a:lnSpc>
                            <a:spcAft>
                              <a:spcPts val="0"/>
                            </a:spcAft>
                          </a:pPr>
                          <a:r>
                            <a:rPr lang="zh-CN" sz="2200" kern="0" dirty="0">
                              <a:effectLst/>
                            </a:rPr>
                            <a:t>比较</a:t>
                          </a:r>
                          <a:r>
                            <a:rPr lang="en-US" sz="2200" kern="0" dirty="0">
                              <a:effectLst/>
                            </a:rPr>
                            <a:t>a</a:t>
                          </a:r>
                          <a:r>
                            <a:rPr lang="zh-CN" sz="2200" kern="0" dirty="0">
                              <a:effectLst/>
                            </a:rPr>
                            <a:t>和</a:t>
                          </a:r>
                          <a:r>
                            <a:rPr lang="en-US" sz="2200" kern="0" dirty="0">
                              <a:effectLst/>
                            </a:rPr>
                            <a:t>b</a:t>
                          </a:r>
                          <a:r>
                            <a:rPr lang="zh-CN" sz="2200" kern="0" dirty="0">
                              <a:effectLst/>
                            </a:rPr>
                            <a:t>的相似性，返回</a:t>
                          </a:r>
                          <a:r>
                            <a:rPr lang="en-US" sz="2200" kern="0" dirty="0">
                              <a:effectLst/>
                            </a:rPr>
                            <a:t>True</a:t>
                          </a:r>
                          <a:r>
                            <a:rPr lang="zh-CN" sz="2200" kern="0" dirty="0">
                              <a:effectLst/>
                            </a:rPr>
                            <a:t>或</a:t>
                          </a:r>
                          <a:r>
                            <a:rPr lang="en-US" sz="2200" kern="0" dirty="0">
                              <a:effectLst/>
                            </a:rPr>
                            <a:t>False</a:t>
                          </a:r>
                          <a:endParaRPr lang="zh-CN" sz="2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1246706553"/>
                      </a:ext>
                    </a:extLst>
                  </a:tr>
                  <a:tr h="640603">
                    <a:tc>
                      <a:txBody>
                        <a:bodyPr/>
                        <a:lstStyle/>
                        <a:p>
                          <a:pPr algn="l" fontAlgn="base">
                            <a:lnSpc>
                              <a:spcPts val="1900"/>
                            </a:lnSpc>
                            <a:spcAft>
                              <a:spcPts val="0"/>
                            </a:spcAft>
                          </a:pPr>
                          <a:r>
                            <a:rPr lang="en-US" sz="2200" kern="0">
                              <a:effectLst/>
                            </a:rPr>
                            <a:t>math.isfinite(x)</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en-US" sz="2200" kern="0">
                              <a:effectLst/>
                            </a:rPr>
                            <a:t> </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l" fontAlgn="base">
                            <a:lnSpc>
                              <a:spcPts val="1900"/>
                            </a:lnSpc>
                            <a:spcAft>
                              <a:spcPts val="0"/>
                            </a:spcAft>
                          </a:pPr>
                          <a:r>
                            <a:rPr lang="zh-CN" sz="2200" kern="0" dirty="0">
                              <a:effectLst/>
                            </a:rPr>
                            <a:t>当</a:t>
                          </a:r>
                          <a:r>
                            <a:rPr lang="en-US" sz="2200" kern="0" dirty="0">
                              <a:effectLst/>
                            </a:rPr>
                            <a:t>x</a:t>
                          </a:r>
                          <a:r>
                            <a:rPr lang="zh-CN" sz="2200" kern="0" dirty="0">
                              <a:effectLst/>
                            </a:rPr>
                            <a:t>为无穷大或</a:t>
                          </a:r>
                          <a:r>
                            <a:rPr lang="en-US" sz="2200" kern="0" dirty="0" err="1">
                              <a:effectLst/>
                            </a:rPr>
                            <a:t>math.nan</a:t>
                          </a:r>
                          <a:r>
                            <a:rPr lang="zh-CN" sz="2200" kern="0" dirty="0">
                              <a:effectLst/>
                            </a:rPr>
                            <a:t>，返回</a:t>
                          </a:r>
                          <a:r>
                            <a:rPr lang="en-US" sz="2200" kern="0" dirty="0">
                              <a:effectLst/>
                            </a:rPr>
                            <a:t>True</a:t>
                          </a:r>
                          <a:r>
                            <a:rPr lang="zh-CN" sz="2200" kern="0" dirty="0">
                              <a:effectLst/>
                            </a:rPr>
                            <a:t>；否则，返回</a:t>
                          </a:r>
                          <a:r>
                            <a:rPr lang="en-US" sz="2200" kern="0" dirty="0">
                              <a:effectLst/>
                            </a:rPr>
                            <a:t>False</a:t>
                          </a:r>
                          <a:endParaRPr lang="zh-CN" sz="2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190494254"/>
                      </a:ext>
                    </a:extLst>
                  </a:tr>
                  <a:tr h="640603">
                    <a:tc>
                      <a:txBody>
                        <a:bodyPr/>
                        <a:lstStyle/>
                        <a:p>
                          <a:pPr algn="l" fontAlgn="base">
                            <a:lnSpc>
                              <a:spcPts val="1900"/>
                            </a:lnSpc>
                            <a:spcAft>
                              <a:spcPts val="0"/>
                            </a:spcAft>
                          </a:pPr>
                          <a:r>
                            <a:rPr lang="en-US" sz="2200" kern="0">
                              <a:effectLst/>
                            </a:rPr>
                            <a:t>math.isinf(x)</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en-US" sz="2200" kern="0">
                              <a:effectLst/>
                            </a:rPr>
                            <a:t> </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l" fontAlgn="base">
                            <a:lnSpc>
                              <a:spcPts val="1900"/>
                            </a:lnSpc>
                            <a:spcAft>
                              <a:spcPts val="0"/>
                            </a:spcAft>
                          </a:pPr>
                          <a:r>
                            <a:rPr lang="zh-CN" sz="2200" kern="0">
                              <a:effectLst/>
                            </a:rPr>
                            <a:t>当</a:t>
                          </a:r>
                          <a:r>
                            <a:rPr lang="en-US" sz="2200" kern="0">
                              <a:effectLst/>
                            </a:rPr>
                            <a:t>x</a:t>
                          </a:r>
                          <a:r>
                            <a:rPr lang="zh-CN" sz="2200" kern="0">
                              <a:effectLst/>
                            </a:rPr>
                            <a:t>为正数或负数无穷大，返回</a:t>
                          </a:r>
                          <a:r>
                            <a:rPr lang="en-US" sz="2200" kern="0">
                              <a:effectLst/>
                            </a:rPr>
                            <a:t>True</a:t>
                          </a:r>
                          <a:r>
                            <a:rPr lang="zh-CN" sz="2200" kern="0">
                              <a:effectLst/>
                            </a:rPr>
                            <a:t>；否则，返回</a:t>
                          </a:r>
                          <a:r>
                            <a:rPr lang="en-US" sz="2200" kern="0">
                              <a:effectLst/>
                            </a:rPr>
                            <a:t>False</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2460870774"/>
                      </a:ext>
                    </a:extLst>
                  </a:tr>
                  <a:tr h="640603">
                    <a:tc>
                      <a:txBody>
                        <a:bodyPr/>
                        <a:lstStyle/>
                        <a:p>
                          <a:pPr algn="l" fontAlgn="base">
                            <a:lnSpc>
                              <a:spcPts val="1900"/>
                            </a:lnSpc>
                            <a:spcAft>
                              <a:spcPts val="0"/>
                            </a:spcAft>
                          </a:pPr>
                          <a:r>
                            <a:rPr lang="en-US" sz="2200" kern="0">
                              <a:effectLst/>
                            </a:rPr>
                            <a:t>math.isnan(x)</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en-US" sz="2200" kern="0">
                              <a:effectLst/>
                            </a:rPr>
                            <a:t> </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l" fontAlgn="base">
                            <a:lnSpc>
                              <a:spcPts val="1900"/>
                            </a:lnSpc>
                            <a:spcAft>
                              <a:spcPts val="0"/>
                            </a:spcAft>
                          </a:pPr>
                          <a:r>
                            <a:rPr lang="zh-CN" sz="2200" kern="0" dirty="0">
                              <a:effectLst/>
                            </a:rPr>
                            <a:t>当</a:t>
                          </a:r>
                          <a:r>
                            <a:rPr lang="en-US" sz="2200" kern="0" dirty="0">
                              <a:effectLst/>
                            </a:rPr>
                            <a:t>x</a:t>
                          </a:r>
                          <a:r>
                            <a:rPr lang="zh-CN" sz="2200" kern="0" dirty="0">
                              <a:effectLst/>
                            </a:rPr>
                            <a:t>是</a:t>
                          </a:r>
                          <a:r>
                            <a:rPr lang="en-US" sz="2200" kern="0" dirty="0" err="1">
                              <a:effectLst/>
                            </a:rPr>
                            <a:t>math.nan</a:t>
                          </a:r>
                          <a:r>
                            <a:rPr lang="zh-CN" sz="2200" kern="0" dirty="0">
                              <a:effectLst/>
                            </a:rPr>
                            <a:t>，返回</a:t>
                          </a:r>
                          <a:r>
                            <a:rPr lang="en-US" sz="2200" kern="0" dirty="0">
                              <a:effectLst/>
                            </a:rPr>
                            <a:t>True</a:t>
                          </a:r>
                          <a:r>
                            <a:rPr lang="zh-CN" sz="2200" kern="0" dirty="0">
                              <a:effectLst/>
                            </a:rPr>
                            <a:t>；否则，返回</a:t>
                          </a:r>
                          <a:r>
                            <a:rPr lang="en-US" sz="2200" kern="0" dirty="0">
                              <a:effectLst/>
                            </a:rPr>
                            <a:t>False</a:t>
                          </a:r>
                          <a:endParaRPr lang="zh-CN" sz="2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2472065615"/>
                      </a:ext>
                    </a:extLst>
                  </a:tr>
                </a:tbl>
              </a:graphicData>
            </a:graphic>
          </p:graphicFrame>
        </mc:Fallback>
      </mc:AlternateContent>
    </p:spTree>
    <p:extLst>
      <p:ext uri="{BB962C8B-B14F-4D97-AF65-F5344CB8AC3E}">
        <p14:creationId xmlns:p14="http://schemas.microsoft.com/office/powerpoint/2010/main" val="1664631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表</a:t>
            </a:r>
            <a:r>
              <a:rPr lang="en-US" altLang="zh-CN" dirty="0"/>
              <a:t>11-3 math</a:t>
            </a:r>
            <a:r>
              <a:rPr lang="zh-CN" altLang="en-US" dirty="0"/>
              <a:t>库的</a:t>
            </a:r>
            <a:r>
              <a:rPr lang="en-US" altLang="zh-CN" dirty="0"/>
              <a:t>8</a:t>
            </a:r>
            <a:r>
              <a:rPr lang="zh-CN" altLang="en-US" dirty="0"/>
              <a:t>个幂对数函数</a:t>
            </a:r>
          </a:p>
        </p:txBody>
      </p:sp>
      <mc:AlternateContent xmlns:mc="http://schemas.openxmlformats.org/markup-compatibility/2006" xmlns:a14="http://schemas.microsoft.com/office/drawing/2010/main">
        <mc:Choice Requires="a14">
          <p:graphicFrame>
            <p:nvGraphicFramePr>
              <p:cNvPr id="5" name="内容占位符 4"/>
              <p:cNvGraphicFramePr>
                <a:graphicFrameLocks noGrp="1"/>
              </p:cNvGraphicFramePr>
              <p:nvPr>
                <p:ph idx="1"/>
                <p:extLst>
                  <p:ext uri="{D42A27DB-BD31-4B8C-83A1-F6EECF244321}">
                    <p14:modId xmlns:p14="http://schemas.microsoft.com/office/powerpoint/2010/main" val="909383431"/>
                  </p:ext>
                </p:extLst>
              </p:nvPr>
            </p:nvGraphicFramePr>
            <p:xfrm>
              <a:off x="839416" y="1160144"/>
              <a:ext cx="10873208" cy="5221184"/>
            </p:xfrm>
            <a:graphic>
              <a:graphicData uri="http://schemas.openxmlformats.org/drawingml/2006/table">
                <a:tbl>
                  <a:tblPr firstRow="1" firstCol="1" bandRow="1">
                    <a:tableStyleId>{5C22544A-7EE6-4342-B048-85BDC9FD1C3A}</a:tableStyleId>
                  </a:tblPr>
                  <a:tblGrid>
                    <a:gridCol w="3240360">
                      <a:extLst>
                        <a:ext uri="{9D8B030D-6E8A-4147-A177-3AD203B41FA5}">
                          <a16:colId xmlns:a16="http://schemas.microsoft.com/office/drawing/2014/main" val="2565248255"/>
                        </a:ext>
                      </a:extLst>
                    </a:gridCol>
                    <a:gridCol w="2160240">
                      <a:extLst>
                        <a:ext uri="{9D8B030D-6E8A-4147-A177-3AD203B41FA5}">
                          <a16:colId xmlns:a16="http://schemas.microsoft.com/office/drawing/2014/main" val="1265768878"/>
                        </a:ext>
                      </a:extLst>
                    </a:gridCol>
                    <a:gridCol w="5472608">
                      <a:extLst>
                        <a:ext uri="{9D8B030D-6E8A-4147-A177-3AD203B41FA5}">
                          <a16:colId xmlns:a16="http://schemas.microsoft.com/office/drawing/2014/main" val="1206822546"/>
                        </a:ext>
                      </a:extLst>
                    </a:gridCol>
                  </a:tblGrid>
                  <a:tr h="539332">
                    <a:tc>
                      <a:txBody>
                        <a:bodyPr/>
                        <a:lstStyle/>
                        <a:p>
                          <a:pPr algn="ctr" fontAlgn="base">
                            <a:lnSpc>
                              <a:spcPts val="1900"/>
                            </a:lnSpc>
                            <a:spcAft>
                              <a:spcPts val="0"/>
                            </a:spcAft>
                          </a:pPr>
                          <a:r>
                            <a:rPr lang="zh-CN" sz="2400" kern="0">
                              <a:effectLst/>
                            </a:rPr>
                            <a:t>函数</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zh-CN" sz="2400" kern="0">
                              <a:effectLst/>
                            </a:rPr>
                            <a:t>数学表示</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zh-CN" sz="2400" kern="0">
                              <a:effectLst/>
                            </a:rPr>
                            <a:t>描述</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3281724761"/>
                      </a:ext>
                    </a:extLst>
                  </a:tr>
                  <a:tr h="538864">
                    <a:tc>
                      <a:txBody>
                        <a:bodyPr/>
                        <a:lstStyle/>
                        <a:p>
                          <a:pPr algn="l" fontAlgn="base">
                            <a:lnSpc>
                              <a:spcPts val="1900"/>
                            </a:lnSpc>
                            <a:spcAft>
                              <a:spcPts val="0"/>
                            </a:spcAft>
                          </a:pPr>
                          <a:r>
                            <a:rPr lang="en-US" sz="2400" kern="0" dirty="0" err="1">
                              <a:effectLst/>
                            </a:rPr>
                            <a:t>math.pow</a:t>
                          </a:r>
                          <a:r>
                            <a:rPr lang="en-US" sz="2400" kern="0" dirty="0">
                              <a:effectLst/>
                            </a:rPr>
                            <a:t>(</a:t>
                          </a:r>
                          <a:r>
                            <a:rPr lang="en-US" sz="2400" kern="0" dirty="0" err="1">
                              <a:effectLst/>
                            </a:rPr>
                            <a:t>x,y</a:t>
                          </a:r>
                          <a:r>
                            <a:rPr lang="en-US" sz="2400" kern="0" dirty="0">
                              <a:effectLst/>
                            </a:rPr>
                            <a:t>)</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en-US" sz="2400" kern="0">
                              <a:effectLst/>
                            </a:rPr>
                            <a:t>x</a:t>
                          </a:r>
                          <a:r>
                            <a:rPr lang="en-US" sz="2400" kern="0" baseline="30000">
                              <a:effectLst/>
                            </a:rPr>
                            <a:t>y</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l" fontAlgn="base">
                            <a:lnSpc>
                              <a:spcPts val="1900"/>
                            </a:lnSpc>
                            <a:spcAft>
                              <a:spcPts val="0"/>
                            </a:spcAft>
                          </a:pPr>
                          <a:r>
                            <a:rPr lang="zh-CN" sz="2400" kern="0">
                              <a:effectLst/>
                            </a:rPr>
                            <a:t>返回</a:t>
                          </a:r>
                          <a:r>
                            <a:rPr lang="en-US" sz="2400" kern="0">
                              <a:effectLst/>
                            </a:rPr>
                            <a:t>x</a:t>
                          </a:r>
                          <a:r>
                            <a:rPr lang="zh-CN" sz="2400" kern="0">
                              <a:effectLst/>
                            </a:rPr>
                            <a:t>的</a:t>
                          </a:r>
                          <a:r>
                            <a:rPr lang="en-US" sz="2400" kern="0">
                              <a:effectLst/>
                            </a:rPr>
                            <a:t>y</a:t>
                          </a:r>
                          <a:r>
                            <a:rPr lang="zh-CN" sz="2400" kern="0">
                              <a:effectLst/>
                            </a:rPr>
                            <a:t>次幂</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1693400576"/>
                      </a:ext>
                    </a:extLst>
                  </a:tr>
                  <a:tr h="538864">
                    <a:tc>
                      <a:txBody>
                        <a:bodyPr/>
                        <a:lstStyle/>
                        <a:p>
                          <a:pPr algn="l" fontAlgn="base">
                            <a:lnSpc>
                              <a:spcPts val="1900"/>
                            </a:lnSpc>
                            <a:spcAft>
                              <a:spcPts val="0"/>
                            </a:spcAft>
                          </a:pPr>
                          <a:r>
                            <a:rPr lang="en-US" sz="2400" kern="0">
                              <a:effectLst/>
                            </a:rPr>
                            <a:t>math.exp(x)</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en-US" sz="2400" kern="0">
                              <a:effectLst/>
                            </a:rPr>
                            <a:t>e</a:t>
                          </a:r>
                          <a:r>
                            <a:rPr lang="en-US" sz="2400" kern="0" baseline="30000">
                              <a:effectLst/>
                            </a:rPr>
                            <a:t>x</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l" fontAlgn="base">
                            <a:lnSpc>
                              <a:spcPts val="1900"/>
                            </a:lnSpc>
                            <a:spcAft>
                              <a:spcPts val="0"/>
                            </a:spcAft>
                          </a:pPr>
                          <a:r>
                            <a:rPr lang="zh-CN" sz="2400" kern="0">
                              <a:effectLst/>
                            </a:rPr>
                            <a:t>返回</a:t>
                          </a:r>
                          <a:r>
                            <a:rPr lang="en-US" sz="2400" kern="0">
                              <a:effectLst/>
                            </a:rPr>
                            <a:t>e</a:t>
                          </a:r>
                          <a:r>
                            <a:rPr lang="zh-CN" sz="2400" kern="0">
                              <a:effectLst/>
                            </a:rPr>
                            <a:t>的</a:t>
                          </a:r>
                          <a:r>
                            <a:rPr lang="en-US" sz="2400" kern="0">
                              <a:effectLst/>
                            </a:rPr>
                            <a:t>x</a:t>
                          </a:r>
                          <a:r>
                            <a:rPr lang="zh-CN" sz="2400" kern="0">
                              <a:effectLst/>
                            </a:rPr>
                            <a:t>次幂，</a:t>
                          </a:r>
                          <a:r>
                            <a:rPr lang="en-US" sz="2400" kern="0">
                              <a:effectLst/>
                            </a:rPr>
                            <a:t>e</a:t>
                          </a:r>
                          <a:r>
                            <a:rPr lang="zh-CN" sz="2400" kern="0">
                              <a:effectLst/>
                            </a:rPr>
                            <a:t>是自然对数</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2749525258"/>
                      </a:ext>
                    </a:extLst>
                  </a:tr>
                  <a:tr h="538864">
                    <a:tc>
                      <a:txBody>
                        <a:bodyPr/>
                        <a:lstStyle/>
                        <a:p>
                          <a:pPr algn="l" fontAlgn="base">
                            <a:lnSpc>
                              <a:spcPts val="1900"/>
                            </a:lnSpc>
                            <a:spcAft>
                              <a:spcPts val="0"/>
                            </a:spcAft>
                          </a:pPr>
                          <a:r>
                            <a:rPr lang="en-US" sz="2400" kern="0">
                              <a:effectLst/>
                            </a:rPr>
                            <a:t>math.expml(x)</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en-US" sz="2400" kern="0">
                              <a:effectLst/>
                            </a:rPr>
                            <a:t>e</a:t>
                          </a:r>
                          <a:r>
                            <a:rPr lang="en-US" sz="2400" kern="0" baseline="30000">
                              <a:effectLst/>
                            </a:rPr>
                            <a:t>x</a:t>
                          </a:r>
                          <a:r>
                            <a:rPr lang="en-US" sz="2400" kern="0">
                              <a:effectLst/>
                            </a:rPr>
                            <a:t>-1</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l" fontAlgn="base">
                            <a:lnSpc>
                              <a:spcPts val="1900"/>
                            </a:lnSpc>
                            <a:spcAft>
                              <a:spcPts val="0"/>
                            </a:spcAft>
                          </a:pPr>
                          <a:r>
                            <a:rPr lang="zh-CN" sz="2400" kern="0">
                              <a:effectLst/>
                            </a:rPr>
                            <a:t>返回</a:t>
                          </a:r>
                          <a:r>
                            <a:rPr lang="en-US" sz="2400" kern="0">
                              <a:effectLst/>
                            </a:rPr>
                            <a:t>e</a:t>
                          </a:r>
                          <a:r>
                            <a:rPr lang="zh-CN" sz="2400" kern="0">
                              <a:effectLst/>
                            </a:rPr>
                            <a:t>的</a:t>
                          </a:r>
                          <a:r>
                            <a:rPr lang="en-US" sz="2400" kern="0">
                              <a:effectLst/>
                            </a:rPr>
                            <a:t>x</a:t>
                          </a:r>
                          <a:r>
                            <a:rPr lang="zh-CN" sz="2400" kern="0">
                              <a:effectLst/>
                            </a:rPr>
                            <a:t>次幂减</a:t>
                          </a:r>
                          <a:r>
                            <a:rPr lang="en-US" sz="2400" kern="0">
                              <a:effectLst/>
                            </a:rPr>
                            <a:t>1</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862811638"/>
                      </a:ext>
                    </a:extLst>
                  </a:tr>
                  <a:tr h="613052">
                    <a:tc>
                      <a:txBody>
                        <a:bodyPr/>
                        <a:lstStyle/>
                        <a:p>
                          <a:pPr algn="l" fontAlgn="base">
                            <a:lnSpc>
                              <a:spcPts val="1900"/>
                            </a:lnSpc>
                            <a:spcAft>
                              <a:spcPts val="0"/>
                            </a:spcAft>
                          </a:pPr>
                          <a:r>
                            <a:rPr lang="en-US" sz="2400" kern="0">
                              <a:effectLst/>
                            </a:rPr>
                            <a:t>math.sqrt(x)</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14:m>
                            <m:oMathPara xmlns:m="http://schemas.openxmlformats.org/officeDocument/2006/math">
                              <m:oMathParaPr>
                                <m:jc m:val="centerGroup"/>
                              </m:oMathParaPr>
                              <m:oMath xmlns:m="http://schemas.openxmlformats.org/officeDocument/2006/math">
                                <m:rad>
                                  <m:radPr>
                                    <m:degHide m:val="on"/>
                                    <m:ctrlPr>
                                      <a:rPr lang="zh-CN" sz="2400" i="1" kern="0">
                                        <a:effectLst/>
                                        <a:latin typeface="Cambria Math" panose="02040503050406030204" pitchFamily="18" charset="0"/>
                                      </a:rPr>
                                    </m:ctrlPr>
                                  </m:radPr>
                                  <m:deg/>
                                  <m:e>
                                    <m:r>
                                      <a:rPr lang="en-US" sz="2400" kern="0">
                                        <a:effectLst/>
                                        <a:latin typeface="Cambria Math" panose="02040503050406030204" pitchFamily="18" charset="0"/>
                                      </a:rPr>
                                      <m:t>𝑥</m:t>
                                    </m:r>
                                  </m:e>
                                </m:rad>
                              </m:oMath>
                            </m:oMathPara>
                          </a14:m>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l" fontAlgn="base">
                            <a:lnSpc>
                              <a:spcPts val="1900"/>
                            </a:lnSpc>
                            <a:spcAft>
                              <a:spcPts val="0"/>
                            </a:spcAft>
                          </a:pPr>
                          <a:r>
                            <a:rPr lang="zh-CN" sz="2400" kern="0">
                              <a:effectLst/>
                            </a:rPr>
                            <a:t>返回</a:t>
                          </a:r>
                          <a:r>
                            <a:rPr lang="en-US" sz="2400" kern="0">
                              <a:effectLst/>
                            </a:rPr>
                            <a:t>x</a:t>
                          </a:r>
                          <a:r>
                            <a:rPr lang="zh-CN" sz="2400" kern="0">
                              <a:effectLst/>
                            </a:rPr>
                            <a:t>的平方根</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1248605008"/>
                      </a:ext>
                    </a:extLst>
                  </a:tr>
                  <a:tr h="613052">
                    <a:tc>
                      <a:txBody>
                        <a:bodyPr/>
                        <a:lstStyle/>
                        <a:p>
                          <a:pPr algn="l" fontAlgn="base">
                            <a:lnSpc>
                              <a:spcPts val="1900"/>
                            </a:lnSpc>
                            <a:spcAft>
                              <a:spcPts val="0"/>
                            </a:spcAft>
                          </a:pPr>
                          <a:r>
                            <a:rPr lang="en-US" sz="2400" kern="0">
                              <a:effectLst/>
                            </a:rPr>
                            <a:t>math.log(x[,base])</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14:m>
                            <m:oMathPara xmlns:m="http://schemas.openxmlformats.org/officeDocument/2006/math">
                              <m:oMathParaPr>
                                <m:jc m:val="centerGroup"/>
                              </m:oMathParaPr>
                              <m:oMath xmlns:m="http://schemas.openxmlformats.org/officeDocument/2006/math">
                                <m:func>
                                  <m:funcPr>
                                    <m:ctrlPr>
                                      <a:rPr lang="zh-CN" sz="2400" i="1" kern="0">
                                        <a:effectLst/>
                                        <a:latin typeface="Cambria Math" panose="02040503050406030204" pitchFamily="18" charset="0"/>
                                      </a:rPr>
                                    </m:ctrlPr>
                                  </m:funcPr>
                                  <m:fName>
                                    <m:sSub>
                                      <m:sSubPr>
                                        <m:ctrlPr>
                                          <a:rPr lang="zh-CN" sz="2400" i="1" kern="0">
                                            <a:effectLst/>
                                            <a:latin typeface="Cambria Math" panose="02040503050406030204" pitchFamily="18" charset="0"/>
                                          </a:rPr>
                                        </m:ctrlPr>
                                      </m:sSubPr>
                                      <m:e>
                                        <m:r>
                                          <m:rPr>
                                            <m:sty m:val="p"/>
                                          </m:rPr>
                                          <a:rPr lang="en-US" sz="2400" kern="0">
                                            <a:effectLst/>
                                            <a:latin typeface="Cambria Math" panose="02040503050406030204" pitchFamily="18" charset="0"/>
                                          </a:rPr>
                                          <m:t>log</m:t>
                                        </m:r>
                                      </m:e>
                                      <m:sub>
                                        <m:r>
                                          <a:rPr lang="en-US" sz="2400" kern="0">
                                            <a:effectLst/>
                                            <a:latin typeface="Cambria Math" panose="02040503050406030204" pitchFamily="18" charset="0"/>
                                          </a:rPr>
                                          <m:t>𝑏𝑎𝑠𝑒</m:t>
                                        </m:r>
                                      </m:sub>
                                    </m:sSub>
                                  </m:fName>
                                  <m:e>
                                    <m:r>
                                      <a:rPr lang="en-US" sz="2400" kern="0">
                                        <a:effectLst/>
                                        <a:latin typeface="Cambria Math" panose="02040503050406030204" pitchFamily="18" charset="0"/>
                                      </a:rPr>
                                      <m:t>𝑥</m:t>
                                    </m:r>
                                  </m:e>
                                </m:func>
                              </m:oMath>
                            </m:oMathPara>
                          </a14:m>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l" fontAlgn="base">
                            <a:lnSpc>
                              <a:spcPts val="1900"/>
                            </a:lnSpc>
                            <a:spcAft>
                              <a:spcPts val="0"/>
                            </a:spcAft>
                          </a:pPr>
                          <a:r>
                            <a:rPr lang="zh-CN" sz="2400" kern="0">
                              <a:effectLst/>
                            </a:rPr>
                            <a:t>返回</a:t>
                          </a:r>
                          <a:r>
                            <a:rPr lang="en-US" sz="2400" kern="0">
                              <a:effectLst/>
                            </a:rPr>
                            <a:t>x</a:t>
                          </a:r>
                          <a:r>
                            <a:rPr lang="zh-CN" sz="2400" kern="0">
                              <a:effectLst/>
                            </a:rPr>
                            <a:t>的</a:t>
                          </a:r>
                          <a:r>
                            <a:rPr lang="en-US" sz="2400" kern="0">
                              <a:effectLst/>
                            </a:rPr>
                            <a:t>base</a:t>
                          </a:r>
                          <a:r>
                            <a:rPr lang="zh-CN" sz="2400" kern="0">
                              <a:effectLst/>
                            </a:rPr>
                            <a:t>对数值</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2895461024"/>
                      </a:ext>
                    </a:extLst>
                  </a:tr>
                  <a:tr h="613052">
                    <a:tc>
                      <a:txBody>
                        <a:bodyPr/>
                        <a:lstStyle/>
                        <a:p>
                          <a:pPr algn="l" fontAlgn="base">
                            <a:lnSpc>
                              <a:spcPts val="1900"/>
                            </a:lnSpc>
                            <a:spcAft>
                              <a:spcPts val="0"/>
                            </a:spcAft>
                          </a:pPr>
                          <a:r>
                            <a:rPr lang="en-US" sz="2400" kern="0">
                              <a:effectLst/>
                            </a:rPr>
                            <a:t>math.log1p(x)</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14:m>
                            <m:oMathPara xmlns:m="http://schemas.openxmlformats.org/officeDocument/2006/math">
                              <m:oMathParaPr>
                                <m:jc m:val="centerGroup"/>
                              </m:oMathParaPr>
                              <m:oMath xmlns:m="http://schemas.openxmlformats.org/officeDocument/2006/math">
                                <m:func>
                                  <m:funcPr>
                                    <m:ctrlPr>
                                      <a:rPr lang="zh-CN" sz="2400" i="1" kern="0">
                                        <a:effectLst/>
                                        <a:latin typeface="Cambria Math" panose="02040503050406030204" pitchFamily="18" charset="0"/>
                                      </a:rPr>
                                    </m:ctrlPr>
                                  </m:funcPr>
                                  <m:fName>
                                    <m:r>
                                      <m:rPr>
                                        <m:sty m:val="p"/>
                                      </m:rPr>
                                      <a:rPr lang="en-US" sz="2400" kern="0">
                                        <a:effectLst/>
                                        <a:latin typeface="Cambria Math" panose="02040503050406030204" pitchFamily="18" charset="0"/>
                                      </a:rPr>
                                      <m:t>ln</m:t>
                                    </m:r>
                                  </m:fName>
                                  <m:e>
                                    <m:r>
                                      <a:rPr lang="en-US" sz="2400" kern="0">
                                        <a:effectLst/>
                                        <a:latin typeface="Cambria Math" panose="02040503050406030204" pitchFamily="18" charset="0"/>
                                      </a:rPr>
                                      <m:t>(1+</m:t>
                                    </m:r>
                                    <m:r>
                                      <a:rPr lang="en-US" sz="2400" kern="0">
                                        <a:effectLst/>
                                        <a:latin typeface="Cambria Math" panose="02040503050406030204" pitchFamily="18" charset="0"/>
                                      </a:rPr>
                                      <m:t>𝑥</m:t>
                                    </m:r>
                                    <m:r>
                                      <a:rPr lang="en-US" sz="2400" kern="0">
                                        <a:effectLst/>
                                        <a:latin typeface="Cambria Math" panose="02040503050406030204" pitchFamily="18" charset="0"/>
                                      </a:rPr>
                                      <m:t>)</m:t>
                                    </m:r>
                                  </m:e>
                                </m:func>
                              </m:oMath>
                            </m:oMathPara>
                          </a14:m>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l" fontAlgn="base">
                            <a:lnSpc>
                              <a:spcPts val="1900"/>
                            </a:lnSpc>
                            <a:spcAft>
                              <a:spcPts val="0"/>
                            </a:spcAft>
                          </a:pPr>
                          <a:r>
                            <a:rPr lang="zh-CN" sz="2400" kern="0">
                              <a:effectLst/>
                            </a:rPr>
                            <a:t>返回</a:t>
                          </a:r>
                          <a:r>
                            <a:rPr lang="en-US" sz="2400" kern="0">
                              <a:effectLst/>
                            </a:rPr>
                            <a:t>1+x</a:t>
                          </a:r>
                          <a:r>
                            <a:rPr lang="zh-CN" sz="2400" kern="0">
                              <a:effectLst/>
                            </a:rPr>
                            <a:t>的自然对数值</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2626160775"/>
                      </a:ext>
                    </a:extLst>
                  </a:tr>
                  <a:tr h="613052">
                    <a:tc>
                      <a:txBody>
                        <a:bodyPr/>
                        <a:lstStyle/>
                        <a:p>
                          <a:pPr algn="l" fontAlgn="base">
                            <a:lnSpc>
                              <a:spcPts val="1900"/>
                            </a:lnSpc>
                            <a:spcAft>
                              <a:spcPts val="0"/>
                            </a:spcAft>
                          </a:pPr>
                          <a:r>
                            <a:rPr lang="en-US" sz="2400" kern="0">
                              <a:effectLst/>
                            </a:rPr>
                            <a:t>math.log2(x)</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14:m>
                            <m:oMathPara xmlns:m="http://schemas.openxmlformats.org/officeDocument/2006/math">
                              <m:oMathParaPr>
                                <m:jc m:val="centerGroup"/>
                              </m:oMathParaPr>
                              <m:oMath xmlns:m="http://schemas.openxmlformats.org/officeDocument/2006/math">
                                <m:func>
                                  <m:funcPr>
                                    <m:ctrlPr>
                                      <a:rPr lang="zh-CN" sz="2400" i="1" kern="0">
                                        <a:effectLst/>
                                        <a:latin typeface="Cambria Math" panose="02040503050406030204" pitchFamily="18" charset="0"/>
                                      </a:rPr>
                                    </m:ctrlPr>
                                  </m:funcPr>
                                  <m:fName>
                                    <m:r>
                                      <m:rPr>
                                        <m:sty m:val="p"/>
                                      </m:rPr>
                                      <a:rPr lang="en-US" sz="2400" kern="0">
                                        <a:effectLst/>
                                        <a:latin typeface="Cambria Math" panose="02040503050406030204" pitchFamily="18" charset="0"/>
                                      </a:rPr>
                                      <m:t>log</m:t>
                                    </m:r>
                                  </m:fName>
                                  <m:e>
                                    <m:r>
                                      <a:rPr lang="en-US" sz="2400" kern="0">
                                        <a:effectLst/>
                                        <a:latin typeface="Cambria Math" panose="02040503050406030204" pitchFamily="18" charset="0"/>
                                      </a:rPr>
                                      <m:t>𝑥</m:t>
                                    </m:r>
                                  </m:e>
                                </m:func>
                              </m:oMath>
                            </m:oMathPara>
                          </a14:m>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l" fontAlgn="base">
                            <a:lnSpc>
                              <a:spcPts val="1900"/>
                            </a:lnSpc>
                            <a:spcAft>
                              <a:spcPts val="0"/>
                            </a:spcAft>
                          </a:pPr>
                          <a:r>
                            <a:rPr lang="zh-CN" sz="2400" kern="0">
                              <a:effectLst/>
                            </a:rPr>
                            <a:t>返回</a:t>
                          </a:r>
                          <a:r>
                            <a:rPr lang="en-US" sz="2400" kern="0">
                              <a:effectLst/>
                            </a:rPr>
                            <a:t>x</a:t>
                          </a:r>
                          <a:r>
                            <a:rPr lang="zh-CN" sz="2400" kern="0">
                              <a:effectLst/>
                            </a:rPr>
                            <a:t>的</a:t>
                          </a:r>
                          <a:r>
                            <a:rPr lang="en-US" sz="2400" kern="0">
                              <a:effectLst/>
                            </a:rPr>
                            <a:t>2</a:t>
                          </a:r>
                          <a:r>
                            <a:rPr lang="zh-CN" sz="2400" kern="0">
                              <a:effectLst/>
                            </a:rPr>
                            <a:t>对数值</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1285963520"/>
                      </a:ext>
                    </a:extLst>
                  </a:tr>
                  <a:tr h="613052">
                    <a:tc>
                      <a:txBody>
                        <a:bodyPr/>
                        <a:lstStyle/>
                        <a:p>
                          <a:pPr algn="l" fontAlgn="base">
                            <a:lnSpc>
                              <a:spcPts val="1900"/>
                            </a:lnSpc>
                            <a:spcAft>
                              <a:spcPts val="0"/>
                            </a:spcAft>
                          </a:pPr>
                          <a:r>
                            <a:rPr lang="en-US" sz="2400" kern="0">
                              <a:effectLst/>
                            </a:rPr>
                            <a:t>math.log10(x)</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14:m>
                            <m:oMathPara xmlns:m="http://schemas.openxmlformats.org/officeDocument/2006/math">
                              <m:oMathParaPr>
                                <m:jc m:val="centerGroup"/>
                              </m:oMathParaPr>
                              <m:oMath xmlns:m="http://schemas.openxmlformats.org/officeDocument/2006/math">
                                <m:func>
                                  <m:funcPr>
                                    <m:ctrlPr>
                                      <a:rPr lang="zh-CN" sz="2400" i="1" kern="0">
                                        <a:effectLst/>
                                        <a:latin typeface="Cambria Math" panose="02040503050406030204" pitchFamily="18" charset="0"/>
                                      </a:rPr>
                                    </m:ctrlPr>
                                  </m:funcPr>
                                  <m:fName>
                                    <m:sSub>
                                      <m:sSubPr>
                                        <m:ctrlPr>
                                          <a:rPr lang="zh-CN" sz="2400" i="1" kern="0">
                                            <a:effectLst/>
                                            <a:latin typeface="Cambria Math" panose="02040503050406030204" pitchFamily="18" charset="0"/>
                                          </a:rPr>
                                        </m:ctrlPr>
                                      </m:sSubPr>
                                      <m:e>
                                        <m:r>
                                          <m:rPr>
                                            <m:sty m:val="p"/>
                                          </m:rPr>
                                          <a:rPr lang="en-US" sz="2400" kern="0">
                                            <a:effectLst/>
                                            <a:latin typeface="Cambria Math" panose="02040503050406030204" pitchFamily="18" charset="0"/>
                                          </a:rPr>
                                          <m:t>log</m:t>
                                        </m:r>
                                      </m:e>
                                      <m:sub>
                                        <m:r>
                                          <a:rPr lang="en-US" sz="2400" kern="0">
                                            <a:effectLst/>
                                            <a:latin typeface="Cambria Math" panose="02040503050406030204" pitchFamily="18" charset="0"/>
                                          </a:rPr>
                                          <m:t>10</m:t>
                                        </m:r>
                                      </m:sub>
                                    </m:sSub>
                                  </m:fName>
                                  <m:e>
                                    <m:r>
                                      <a:rPr lang="en-US" sz="2400" kern="0">
                                        <a:effectLst/>
                                        <a:latin typeface="Cambria Math" panose="02040503050406030204" pitchFamily="18" charset="0"/>
                                      </a:rPr>
                                      <m:t>𝑥</m:t>
                                    </m:r>
                                  </m:e>
                                </m:func>
                              </m:oMath>
                            </m:oMathPara>
                          </a14:m>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l" fontAlgn="base">
                            <a:lnSpc>
                              <a:spcPts val="1900"/>
                            </a:lnSpc>
                            <a:spcAft>
                              <a:spcPts val="0"/>
                            </a:spcAft>
                          </a:pPr>
                          <a:r>
                            <a:rPr lang="zh-CN" sz="2400" kern="0" dirty="0">
                              <a:effectLst/>
                            </a:rPr>
                            <a:t>返回</a:t>
                          </a:r>
                          <a:r>
                            <a:rPr lang="en-US" sz="2400" kern="0" dirty="0">
                              <a:effectLst/>
                            </a:rPr>
                            <a:t>x</a:t>
                          </a:r>
                          <a:r>
                            <a:rPr lang="zh-CN" sz="2400" kern="0" dirty="0">
                              <a:effectLst/>
                            </a:rPr>
                            <a:t>的</a:t>
                          </a:r>
                          <a:r>
                            <a:rPr lang="en-US" sz="2400" kern="0" dirty="0">
                              <a:effectLst/>
                            </a:rPr>
                            <a:t>10</a:t>
                          </a:r>
                          <a:r>
                            <a:rPr lang="zh-CN" sz="2400" kern="0" dirty="0">
                              <a:effectLst/>
                            </a:rPr>
                            <a:t>对数值</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1483593174"/>
                      </a:ext>
                    </a:extLst>
                  </a:tr>
                </a:tbl>
              </a:graphicData>
            </a:graphic>
          </p:graphicFrame>
        </mc:Choice>
        <mc:Fallback xmlns="">
          <p:graphicFrame>
            <p:nvGraphicFramePr>
              <p:cNvPr id="5" name="内容占位符 4"/>
              <p:cNvGraphicFramePr>
                <a:graphicFrameLocks noGrp="1"/>
              </p:cNvGraphicFramePr>
              <p:nvPr>
                <p:ph idx="1"/>
                <p:extLst>
                  <p:ext uri="{D42A27DB-BD31-4B8C-83A1-F6EECF244321}">
                    <p14:modId xmlns:p14="http://schemas.microsoft.com/office/powerpoint/2010/main" val="909383431"/>
                  </p:ext>
                </p:extLst>
              </p:nvPr>
            </p:nvGraphicFramePr>
            <p:xfrm>
              <a:off x="839416" y="1160144"/>
              <a:ext cx="10873208" cy="5221184"/>
            </p:xfrm>
            <a:graphic>
              <a:graphicData uri="http://schemas.openxmlformats.org/drawingml/2006/table">
                <a:tbl>
                  <a:tblPr firstRow="1" firstCol="1" bandRow="1">
                    <a:tableStyleId>{5C22544A-7EE6-4342-B048-85BDC9FD1C3A}</a:tableStyleId>
                  </a:tblPr>
                  <a:tblGrid>
                    <a:gridCol w="3240360">
                      <a:extLst>
                        <a:ext uri="{9D8B030D-6E8A-4147-A177-3AD203B41FA5}">
                          <a16:colId xmlns:a16="http://schemas.microsoft.com/office/drawing/2014/main" val="2565248255"/>
                        </a:ext>
                      </a:extLst>
                    </a:gridCol>
                    <a:gridCol w="2160240">
                      <a:extLst>
                        <a:ext uri="{9D8B030D-6E8A-4147-A177-3AD203B41FA5}">
                          <a16:colId xmlns:a16="http://schemas.microsoft.com/office/drawing/2014/main" val="1265768878"/>
                        </a:ext>
                      </a:extLst>
                    </a:gridCol>
                    <a:gridCol w="5472608">
                      <a:extLst>
                        <a:ext uri="{9D8B030D-6E8A-4147-A177-3AD203B41FA5}">
                          <a16:colId xmlns:a16="http://schemas.microsoft.com/office/drawing/2014/main" val="1206822546"/>
                        </a:ext>
                      </a:extLst>
                    </a:gridCol>
                  </a:tblGrid>
                  <a:tr h="539332">
                    <a:tc>
                      <a:txBody>
                        <a:bodyPr/>
                        <a:lstStyle/>
                        <a:p>
                          <a:pPr algn="ctr" fontAlgn="base">
                            <a:lnSpc>
                              <a:spcPts val="1900"/>
                            </a:lnSpc>
                            <a:spcAft>
                              <a:spcPts val="0"/>
                            </a:spcAft>
                          </a:pPr>
                          <a:r>
                            <a:rPr lang="zh-CN" sz="2400" kern="0">
                              <a:effectLst/>
                            </a:rPr>
                            <a:t>函数</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zh-CN" sz="2400" kern="0">
                              <a:effectLst/>
                            </a:rPr>
                            <a:t>数学表示</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zh-CN" sz="2400" kern="0">
                              <a:effectLst/>
                            </a:rPr>
                            <a:t>描述</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3281724761"/>
                      </a:ext>
                    </a:extLst>
                  </a:tr>
                  <a:tr h="538864">
                    <a:tc>
                      <a:txBody>
                        <a:bodyPr/>
                        <a:lstStyle/>
                        <a:p>
                          <a:pPr algn="l" fontAlgn="base">
                            <a:lnSpc>
                              <a:spcPts val="1900"/>
                            </a:lnSpc>
                            <a:spcAft>
                              <a:spcPts val="0"/>
                            </a:spcAft>
                          </a:pPr>
                          <a:r>
                            <a:rPr lang="en-US" sz="2400" kern="0" dirty="0" err="1">
                              <a:effectLst/>
                            </a:rPr>
                            <a:t>math.pow</a:t>
                          </a:r>
                          <a:r>
                            <a:rPr lang="en-US" sz="2400" kern="0" dirty="0">
                              <a:effectLst/>
                            </a:rPr>
                            <a:t>(</a:t>
                          </a:r>
                          <a:r>
                            <a:rPr lang="en-US" sz="2400" kern="0" dirty="0" err="1">
                              <a:effectLst/>
                            </a:rPr>
                            <a:t>x,y</a:t>
                          </a:r>
                          <a:r>
                            <a:rPr lang="en-US" sz="2400" kern="0" dirty="0">
                              <a:effectLst/>
                            </a:rPr>
                            <a:t>)</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en-US" sz="2400" kern="0">
                              <a:effectLst/>
                            </a:rPr>
                            <a:t>x</a:t>
                          </a:r>
                          <a:r>
                            <a:rPr lang="en-US" sz="2400" kern="0" baseline="30000">
                              <a:effectLst/>
                            </a:rPr>
                            <a:t>y</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l" fontAlgn="base">
                            <a:lnSpc>
                              <a:spcPts val="1900"/>
                            </a:lnSpc>
                            <a:spcAft>
                              <a:spcPts val="0"/>
                            </a:spcAft>
                          </a:pPr>
                          <a:r>
                            <a:rPr lang="zh-CN" sz="2400" kern="0">
                              <a:effectLst/>
                            </a:rPr>
                            <a:t>返回</a:t>
                          </a:r>
                          <a:r>
                            <a:rPr lang="en-US" sz="2400" kern="0">
                              <a:effectLst/>
                            </a:rPr>
                            <a:t>x</a:t>
                          </a:r>
                          <a:r>
                            <a:rPr lang="zh-CN" sz="2400" kern="0">
                              <a:effectLst/>
                            </a:rPr>
                            <a:t>的</a:t>
                          </a:r>
                          <a:r>
                            <a:rPr lang="en-US" sz="2400" kern="0">
                              <a:effectLst/>
                            </a:rPr>
                            <a:t>y</a:t>
                          </a:r>
                          <a:r>
                            <a:rPr lang="zh-CN" sz="2400" kern="0">
                              <a:effectLst/>
                            </a:rPr>
                            <a:t>次幂</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1693400576"/>
                      </a:ext>
                    </a:extLst>
                  </a:tr>
                  <a:tr h="538864">
                    <a:tc>
                      <a:txBody>
                        <a:bodyPr/>
                        <a:lstStyle/>
                        <a:p>
                          <a:pPr algn="l" fontAlgn="base">
                            <a:lnSpc>
                              <a:spcPts val="1900"/>
                            </a:lnSpc>
                            <a:spcAft>
                              <a:spcPts val="0"/>
                            </a:spcAft>
                          </a:pPr>
                          <a:r>
                            <a:rPr lang="en-US" sz="2400" kern="0">
                              <a:effectLst/>
                            </a:rPr>
                            <a:t>math.exp(x)</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en-US" sz="2400" kern="0">
                              <a:effectLst/>
                            </a:rPr>
                            <a:t>e</a:t>
                          </a:r>
                          <a:r>
                            <a:rPr lang="en-US" sz="2400" kern="0" baseline="30000">
                              <a:effectLst/>
                            </a:rPr>
                            <a:t>x</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l" fontAlgn="base">
                            <a:lnSpc>
                              <a:spcPts val="1900"/>
                            </a:lnSpc>
                            <a:spcAft>
                              <a:spcPts val="0"/>
                            </a:spcAft>
                          </a:pPr>
                          <a:r>
                            <a:rPr lang="zh-CN" sz="2400" kern="0">
                              <a:effectLst/>
                            </a:rPr>
                            <a:t>返回</a:t>
                          </a:r>
                          <a:r>
                            <a:rPr lang="en-US" sz="2400" kern="0">
                              <a:effectLst/>
                            </a:rPr>
                            <a:t>e</a:t>
                          </a:r>
                          <a:r>
                            <a:rPr lang="zh-CN" sz="2400" kern="0">
                              <a:effectLst/>
                            </a:rPr>
                            <a:t>的</a:t>
                          </a:r>
                          <a:r>
                            <a:rPr lang="en-US" sz="2400" kern="0">
                              <a:effectLst/>
                            </a:rPr>
                            <a:t>x</a:t>
                          </a:r>
                          <a:r>
                            <a:rPr lang="zh-CN" sz="2400" kern="0">
                              <a:effectLst/>
                            </a:rPr>
                            <a:t>次幂，</a:t>
                          </a:r>
                          <a:r>
                            <a:rPr lang="en-US" sz="2400" kern="0">
                              <a:effectLst/>
                            </a:rPr>
                            <a:t>e</a:t>
                          </a:r>
                          <a:r>
                            <a:rPr lang="zh-CN" sz="2400" kern="0">
                              <a:effectLst/>
                            </a:rPr>
                            <a:t>是自然对数</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2749525258"/>
                      </a:ext>
                    </a:extLst>
                  </a:tr>
                  <a:tr h="538864">
                    <a:tc>
                      <a:txBody>
                        <a:bodyPr/>
                        <a:lstStyle/>
                        <a:p>
                          <a:pPr algn="l" fontAlgn="base">
                            <a:lnSpc>
                              <a:spcPts val="1900"/>
                            </a:lnSpc>
                            <a:spcAft>
                              <a:spcPts val="0"/>
                            </a:spcAft>
                          </a:pPr>
                          <a:r>
                            <a:rPr lang="en-US" sz="2400" kern="0">
                              <a:effectLst/>
                            </a:rPr>
                            <a:t>math.expml(x)</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en-US" sz="2400" kern="0">
                              <a:effectLst/>
                            </a:rPr>
                            <a:t>e</a:t>
                          </a:r>
                          <a:r>
                            <a:rPr lang="en-US" sz="2400" kern="0" baseline="30000">
                              <a:effectLst/>
                            </a:rPr>
                            <a:t>x</a:t>
                          </a:r>
                          <a:r>
                            <a:rPr lang="en-US" sz="2400" kern="0">
                              <a:effectLst/>
                            </a:rPr>
                            <a:t>-1</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l" fontAlgn="base">
                            <a:lnSpc>
                              <a:spcPts val="1900"/>
                            </a:lnSpc>
                            <a:spcAft>
                              <a:spcPts val="0"/>
                            </a:spcAft>
                          </a:pPr>
                          <a:r>
                            <a:rPr lang="zh-CN" sz="2400" kern="0">
                              <a:effectLst/>
                            </a:rPr>
                            <a:t>返回</a:t>
                          </a:r>
                          <a:r>
                            <a:rPr lang="en-US" sz="2400" kern="0">
                              <a:effectLst/>
                            </a:rPr>
                            <a:t>e</a:t>
                          </a:r>
                          <a:r>
                            <a:rPr lang="zh-CN" sz="2400" kern="0">
                              <a:effectLst/>
                            </a:rPr>
                            <a:t>的</a:t>
                          </a:r>
                          <a:r>
                            <a:rPr lang="en-US" sz="2400" kern="0">
                              <a:effectLst/>
                            </a:rPr>
                            <a:t>x</a:t>
                          </a:r>
                          <a:r>
                            <a:rPr lang="zh-CN" sz="2400" kern="0">
                              <a:effectLst/>
                            </a:rPr>
                            <a:t>次幂减</a:t>
                          </a:r>
                          <a:r>
                            <a:rPr lang="en-US" sz="2400" kern="0">
                              <a:effectLst/>
                            </a:rPr>
                            <a:t>1</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862811638"/>
                      </a:ext>
                    </a:extLst>
                  </a:tr>
                  <a:tr h="613052">
                    <a:tc>
                      <a:txBody>
                        <a:bodyPr/>
                        <a:lstStyle/>
                        <a:p>
                          <a:pPr algn="l" fontAlgn="base">
                            <a:lnSpc>
                              <a:spcPts val="1900"/>
                            </a:lnSpc>
                            <a:spcAft>
                              <a:spcPts val="0"/>
                            </a:spcAft>
                          </a:pPr>
                          <a:r>
                            <a:rPr lang="en-US" sz="2400" kern="0">
                              <a:effectLst/>
                            </a:rPr>
                            <a:t>math.sqrt(x)</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endParaRPr lang="zh-CN"/>
                        </a:p>
                      </a:txBody>
                      <a:tcPr marL="68580" marR="68580" marT="9525" marB="0" anchor="ctr">
                        <a:blipFill>
                          <a:blip r:embed="rId2"/>
                          <a:stretch>
                            <a:fillRect l="-150141" t="-362000" r="-254085" b="-406000"/>
                          </a:stretch>
                        </a:blipFill>
                      </a:tcPr>
                    </a:tc>
                    <a:tc>
                      <a:txBody>
                        <a:bodyPr/>
                        <a:lstStyle/>
                        <a:p>
                          <a:pPr algn="l" fontAlgn="base">
                            <a:lnSpc>
                              <a:spcPts val="1900"/>
                            </a:lnSpc>
                            <a:spcAft>
                              <a:spcPts val="0"/>
                            </a:spcAft>
                          </a:pPr>
                          <a:r>
                            <a:rPr lang="zh-CN" sz="2400" kern="0">
                              <a:effectLst/>
                            </a:rPr>
                            <a:t>返回</a:t>
                          </a:r>
                          <a:r>
                            <a:rPr lang="en-US" sz="2400" kern="0">
                              <a:effectLst/>
                            </a:rPr>
                            <a:t>x</a:t>
                          </a:r>
                          <a:r>
                            <a:rPr lang="zh-CN" sz="2400" kern="0">
                              <a:effectLst/>
                            </a:rPr>
                            <a:t>的平方根</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1248605008"/>
                      </a:ext>
                    </a:extLst>
                  </a:tr>
                  <a:tr h="613052">
                    <a:tc>
                      <a:txBody>
                        <a:bodyPr/>
                        <a:lstStyle/>
                        <a:p>
                          <a:pPr algn="l" fontAlgn="base">
                            <a:lnSpc>
                              <a:spcPts val="1900"/>
                            </a:lnSpc>
                            <a:spcAft>
                              <a:spcPts val="0"/>
                            </a:spcAft>
                          </a:pPr>
                          <a:r>
                            <a:rPr lang="en-US" sz="2400" kern="0">
                              <a:effectLst/>
                            </a:rPr>
                            <a:t>math.log(x[,base])</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endParaRPr lang="zh-CN"/>
                        </a:p>
                      </a:txBody>
                      <a:tcPr marL="68580" marR="68580" marT="9525" marB="0" anchor="ctr">
                        <a:blipFill>
                          <a:blip r:embed="rId2"/>
                          <a:stretch>
                            <a:fillRect l="-150141" t="-457426" r="-254085" b="-301980"/>
                          </a:stretch>
                        </a:blipFill>
                      </a:tcPr>
                    </a:tc>
                    <a:tc>
                      <a:txBody>
                        <a:bodyPr/>
                        <a:lstStyle/>
                        <a:p>
                          <a:pPr algn="l" fontAlgn="base">
                            <a:lnSpc>
                              <a:spcPts val="1900"/>
                            </a:lnSpc>
                            <a:spcAft>
                              <a:spcPts val="0"/>
                            </a:spcAft>
                          </a:pPr>
                          <a:r>
                            <a:rPr lang="zh-CN" sz="2400" kern="0">
                              <a:effectLst/>
                            </a:rPr>
                            <a:t>返回</a:t>
                          </a:r>
                          <a:r>
                            <a:rPr lang="en-US" sz="2400" kern="0">
                              <a:effectLst/>
                            </a:rPr>
                            <a:t>x</a:t>
                          </a:r>
                          <a:r>
                            <a:rPr lang="zh-CN" sz="2400" kern="0">
                              <a:effectLst/>
                            </a:rPr>
                            <a:t>的</a:t>
                          </a:r>
                          <a:r>
                            <a:rPr lang="en-US" sz="2400" kern="0">
                              <a:effectLst/>
                            </a:rPr>
                            <a:t>base</a:t>
                          </a:r>
                          <a:r>
                            <a:rPr lang="zh-CN" sz="2400" kern="0">
                              <a:effectLst/>
                            </a:rPr>
                            <a:t>对数值</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2895461024"/>
                      </a:ext>
                    </a:extLst>
                  </a:tr>
                  <a:tr h="613052">
                    <a:tc>
                      <a:txBody>
                        <a:bodyPr/>
                        <a:lstStyle/>
                        <a:p>
                          <a:pPr algn="l" fontAlgn="base">
                            <a:lnSpc>
                              <a:spcPts val="1900"/>
                            </a:lnSpc>
                            <a:spcAft>
                              <a:spcPts val="0"/>
                            </a:spcAft>
                          </a:pPr>
                          <a:r>
                            <a:rPr lang="en-US" sz="2400" kern="0">
                              <a:effectLst/>
                            </a:rPr>
                            <a:t>math.log1p(x)</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endParaRPr lang="zh-CN"/>
                        </a:p>
                      </a:txBody>
                      <a:tcPr marL="68580" marR="68580" marT="9525" marB="0" anchor="ctr">
                        <a:blipFill>
                          <a:blip r:embed="rId2"/>
                          <a:stretch>
                            <a:fillRect l="-150141" t="-557426" r="-254085" b="-201980"/>
                          </a:stretch>
                        </a:blipFill>
                      </a:tcPr>
                    </a:tc>
                    <a:tc>
                      <a:txBody>
                        <a:bodyPr/>
                        <a:lstStyle/>
                        <a:p>
                          <a:pPr algn="l" fontAlgn="base">
                            <a:lnSpc>
                              <a:spcPts val="1900"/>
                            </a:lnSpc>
                            <a:spcAft>
                              <a:spcPts val="0"/>
                            </a:spcAft>
                          </a:pPr>
                          <a:r>
                            <a:rPr lang="zh-CN" sz="2400" kern="0">
                              <a:effectLst/>
                            </a:rPr>
                            <a:t>返回</a:t>
                          </a:r>
                          <a:r>
                            <a:rPr lang="en-US" sz="2400" kern="0">
                              <a:effectLst/>
                            </a:rPr>
                            <a:t>1+x</a:t>
                          </a:r>
                          <a:r>
                            <a:rPr lang="zh-CN" sz="2400" kern="0">
                              <a:effectLst/>
                            </a:rPr>
                            <a:t>的自然对数值</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2626160775"/>
                      </a:ext>
                    </a:extLst>
                  </a:tr>
                  <a:tr h="613052">
                    <a:tc>
                      <a:txBody>
                        <a:bodyPr/>
                        <a:lstStyle/>
                        <a:p>
                          <a:pPr algn="l" fontAlgn="base">
                            <a:lnSpc>
                              <a:spcPts val="1900"/>
                            </a:lnSpc>
                            <a:spcAft>
                              <a:spcPts val="0"/>
                            </a:spcAft>
                          </a:pPr>
                          <a:r>
                            <a:rPr lang="en-US" sz="2400" kern="0">
                              <a:effectLst/>
                            </a:rPr>
                            <a:t>math.log2(x)</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endParaRPr lang="zh-CN"/>
                        </a:p>
                      </a:txBody>
                      <a:tcPr marL="68580" marR="68580" marT="9525" marB="0" anchor="ctr">
                        <a:blipFill>
                          <a:blip r:embed="rId2"/>
                          <a:stretch>
                            <a:fillRect l="-150141" t="-664000" r="-254085" b="-104000"/>
                          </a:stretch>
                        </a:blipFill>
                      </a:tcPr>
                    </a:tc>
                    <a:tc>
                      <a:txBody>
                        <a:bodyPr/>
                        <a:lstStyle/>
                        <a:p>
                          <a:pPr algn="l" fontAlgn="base">
                            <a:lnSpc>
                              <a:spcPts val="1900"/>
                            </a:lnSpc>
                            <a:spcAft>
                              <a:spcPts val="0"/>
                            </a:spcAft>
                          </a:pPr>
                          <a:r>
                            <a:rPr lang="zh-CN" sz="2400" kern="0">
                              <a:effectLst/>
                            </a:rPr>
                            <a:t>返回</a:t>
                          </a:r>
                          <a:r>
                            <a:rPr lang="en-US" sz="2400" kern="0">
                              <a:effectLst/>
                            </a:rPr>
                            <a:t>x</a:t>
                          </a:r>
                          <a:r>
                            <a:rPr lang="zh-CN" sz="2400" kern="0">
                              <a:effectLst/>
                            </a:rPr>
                            <a:t>的</a:t>
                          </a:r>
                          <a:r>
                            <a:rPr lang="en-US" sz="2400" kern="0">
                              <a:effectLst/>
                            </a:rPr>
                            <a:t>2</a:t>
                          </a:r>
                          <a:r>
                            <a:rPr lang="zh-CN" sz="2400" kern="0">
                              <a:effectLst/>
                            </a:rPr>
                            <a:t>对数值</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1285963520"/>
                      </a:ext>
                    </a:extLst>
                  </a:tr>
                  <a:tr h="613052">
                    <a:tc>
                      <a:txBody>
                        <a:bodyPr/>
                        <a:lstStyle/>
                        <a:p>
                          <a:pPr algn="l" fontAlgn="base">
                            <a:lnSpc>
                              <a:spcPts val="1900"/>
                            </a:lnSpc>
                            <a:spcAft>
                              <a:spcPts val="0"/>
                            </a:spcAft>
                          </a:pPr>
                          <a:r>
                            <a:rPr lang="en-US" sz="2400" kern="0">
                              <a:effectLst/>
                            </a:rPr>
                            <a:t>math.log10(x)</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endParaRPr lang="zh-CN"/>
                        </a:p>
                      </a:txBody>
                      <a:tcPr marL="68580" marR="68580" marT="9525" marB="0" anchor="ctr">
                        <a:blipFill>
                          <a:blip r:embed="rId2"/>
                          <a:stretch>
                            <a:fillRect l="-150141" t="-756436" r="-254085" b="-2970"/>
                          </a:stretch>
                        </a:blipFill>
                      </a:tcPr>
                    </a:tc>
                    <a:tc>
                      <a:txBody>
                        <a:bodyPr/>
                        <a:lstStyle/>
                        <a:p>
                          <a:pPr algn="l" fontAlgn="base">
                            <a:lnSpc>
                              <a:spcPts val="1900"/>
                            </a:lnSpc>
                            <a:spcAft>
                              <a:spcPts val="0"/>
                            </a:spcAft>
                          </a:pPr>
                          <a:r>
                            <a:rPr lang="zh-CN" sz="2400" kern="0" dirty="0">
                              <a:effectLst/>
                            </a:rPr>
                            <a:t>返回</a:t>
                          </a:r>
                          <a:r>
                            <a:rPr lang="en-US" sz="2400" kern="0" dirty="0">
                              <a:effectLst/>
                            </a:rPr>
                            <a:t>x</a:t>
                          </a:r>
                          <a:r>
                            <a:rPr lang="zh-CN" sz="2400" kern="0" dirty="0">
                              <a:effectLst/>
                            </a:rPr>
                            <a:t>的</a:t>
                          </a:r>
                          <a:r>
                            <a:rPr lang="en-US" sz="2400" kern="0" dirty="0">
                              <a:effectLst/>
                            </a:rPr>
                            <a:t>10</a:t>
                          </a:r>
                          <a:r>
                            <a:rPr lang="zh-CN" sz="2400" kern="0" dirty="0">
                              <a:effectLst/>
                            </a:rPr>
                            <a:t>对数值</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1483593174"/>
                      </a:ext>
                    </a:extLst>
                  </a:tr>
                </a:tbl>
              </a:graphicData>
            </a:graphic>
          </p:graphicFrame>
        </mc:Fallback>
      </mc:AlternateContent>
    </p:spTree>
    <p:extLst>
      <p:ext uri="{BB962C8B-B14F-4D97-AF65-F5344CB8AC3E}">
        <p14:creationId xmlns:p14="http://schemas.microsoft.com/office/powerpoint/2010/main" val="1218638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表</a:t>
            </a:r>
            <a:r>
              <a:rPr lang="en-US" altLang="zh-CN" dirty="0"/>
              <a:t>11-4  math</a:t>
            </a:r>
            <a:r>
              <a:rPr lang="zh-CN" altLang="en-US" dirty="0"/>
              <a:t>库的</a:t>
            </a:r>
            <a:r>
              <a:rPr lang="en-US" altLang="zh-CN" dirty="0"/>
              <a:t>16</a:t>
            </a:r>
            <a:r>
              <a:rPr lang="zh-CN" altLang="en-US" dirty="0"/>
              <a:t>个三角</a:t>
            </a:r>
            <a:r>
              <a:rPr lang="zh-CN" altLang="en-US" dirty="0" smtClean="0"/>
              <a:t>双曲函数</a:t>
            </a:r>
            <a:r>
              <a:rPr lang="en-US" altLang="zh-CN" dirty="0" smtClean="0"/>
              <a:t>-1</a:t>
            </a:r>
            <a:endParaRPr lang="zh-CN" altLang="en-US" dirty="0"/>
          </a:p>
        </p:txBody>
      </p:sp>
      <mc:AlternateContent xmlns:mc="http://schemas.openxmlformats.org/markup-compatibility/2006" xmlns:a14="http://schemas.microsoft.com/office/drawing/2010/main">
        <mc:Choice Requires="a14">
          <p:graphicFrame>
            <p:nvGraphicFramePr>
              <p:cNvPr id="4" name="内容占位符 3"/>
              <p:cNvGraphicFramePr>
                <a:graphicFrameLocks noGrp="1"/>
              </p:cNvGraphicFramePr>
              <p:nvPr>
                <p:ph idx="1"/>
                <p:extLst>
                  <p:ext uri="{D42A27DB-BD31-4B8C-83A1-F6EECF244321}">
                    <p14:modId xmlns:p14="http://schemas.microsoft.com/office/powerpoint/2010/main" val="2192251452"/>
                  </p:ext>
                </p:extLst>
              </p:nvPr>
            </p:nvGraphicFramePr>
            <p:xfrm>
              <a:off x="669925" y="1160145"/>
              <a:ext cx="10852150" cy="5221179"/>
            </p:xfrm>
            <a:graphic>
              <a:graphicData uri="http://schemas.openxmlformats.org/drawingml/2006/table">
                <a:tbl>
                  <a:tblPr firstRow="1" firstCol="1" bandRow="1">
                    <a:tableStyleId>{5C22544A-7EE6-4342-B048-85BDC9FD1C3A}</a:tableStyleId>
                  </a:tblPr>
                  <a:tblGrid>
                    <a:gridCol w="2586017">
                      <a:extLst>
                        <a:ext uri="{9D8B030D-6E8A-4147-A177-3AD203B41FA5}">
                          <a16:colId xmlns:a16="http://schemas.microsoft.com/office/drawing/2014/main" val="3494322816"/>
                        </a:ext>
                      </a:extLst>
                    </a:gridCol>
                    <a:gridCol w="2031033">
                      <a:extLst>
                        <a:ext uri="{9D8B030D-6E8A-4147-A177-3AD203B41FA5}">
                          <a16:colId xmlns:a16="http://schemas.microsoft.com/office/drawing/2014/main" val="936351755"/>
                        </a:ext>
                      </a:extLst>
                    </a:gridCol>
                    <a:gridCol w="6235100">
                      <a:extLst>
                        <a:ext uri="{9D8B030D-6E8A-4147-A177-3AD203B41FA5}">
                          <a16:colId xmlns:a16="http://schemas.microsoft.com/office/drawing/2014/main" val="3907766081"/>
                        </a:ext>
                      </a:extLst>
                    </a:gridCol>
                  </a:tblGrid>
                  <a:tr h="580131">
                    <a:tc>
                      <a:txBody>
                        <a:bodyPr/>
                        <a:lstStyle/>
                        <a:p>
                          <a:pPr algn="ctr" fontAlgn="base">
                            <a:lnSpc>
                              <a:spcPts val="1900"/>
                            </a:lnSpc>
                            <a:spcAft>
                              <a:spcPts val="0"/>
                            </a:spcAft>
                          </a:pPr>
                          <a:r>
                            <a:rPr lang="zh-CN" sz="2400" kern="0">
                              <a:effectLst/>
                            </a:rPr>
                            <a:t>函数</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zh-CN" sz="2400" kern="0">
                              <a:effectLst/>
                            </a:rPr>
                            <a:t>数学表示</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zh-CN" sz="2400" kern="0">
                              <a:effectLst/>
                            </a:rPr>
                            <a:t>描述</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3411939811"/>
                      </a:ext>
                    </a:extLst>
                  </a:tr>
                  <a:tr h="580131">
                    <a:tc>
                      <a:txBody>
                        <a:bodyPr/>
                        <a:lstStyle/>
                        <a:p>
                          <a:pPr algn="just" fontAlgn="base">
                            <a:lnSpc>
                              <a:spcPts val="1900"/>
                            </a:lnSpc>
                            <a:spcAft>
                              <a:spcPts val="0"/>
                            </a:spcAft>
                          </a:pPr>
                          <a:r>
                            <a:rPr lang="en-US" sz="2400" kern="0">
                              <a:effectLst/>
                            </a:rPr>
                            <a:t>math.degree(x)</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en-US" sz="2400" kern="0">
                              <a:effectLst/>
                            </a:rPr>
                            <a:t> </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just" fontAlgn="base">
                            <a:lnSpc>
                              <a:spcPts val="1900"/>
                            </a:lnSpc>
                            <a:spcAft>
                              <a:spcPts val="0"/>
                            </a:spcAft>
                          </a:pPr>
                          <a:r>
                            <a:rPr lang="zh-CN" sz="2400" kern="0">
                              <a:effectLst/>
                            </a:rPr>
                            <a:t>角度</a:t>
                          </a:r>
                          <a:r>
                            <a:rPr lang="en-US" sz="2400" kern="0">
                              <a:effectLst/>
                            </a:rPr>
                            <a:t>x</a:t>
                          </a:r>
                          <a:r>
                            <a:rPr lang="zh-CN" sz="2400" kern="0">
                              <a:effectLst/>
                            </a:rPr>
                            <a:t>的弧度值转角度值</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2571616487"/>
                      </a:ext>
                    </a:extLst>
                  </a:tr>
                  <a:tr h="580131">
                    <a:tc>
                      <a:txBody>
                        <a:bodyPr/>
                        <a:lstStyle/>
                        <a:p>
                          <a:pPr algn="just" fontAlgn="base">
                            <a:lnSpc>
                              <a:spcPts val="1900"/>
                            </a:lnSpc>
                            <a:spcAft>
                              <a:spcPts val="0"/>
                            </a:spcAft>
                          </a:pPr>
                          <a:r>
                            <a:rPr lang="en-US" sz="2400" kern="0">
                              <a:effectLst/>
                            </a:rPr>
                            <a:t>math.radians(x)</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en-US" sz="2400" kern="0">
                              <a:effectLst/>
                            </a:rPr>
                            <a:t> </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just" fontAlgn="base">
                            <a:lnSpc>
                              <a:spcPts val="1900"/>
                            </a:lnSpc>
                            <a:spcAft>
                              <a:spcPts val="0"/>
                            </a:spcAft>
                          </a:pPr>
                          <a:r>
                            <a:rPr lang="zh-CN" sz="2400" kern="0">
                              <a:effectLst/>
                            </a:rPr>
                            <a:t>角度</a:t>
                          </a:r>
                          <a:r>
                            <a:rPr lang="en-US" sz="2400" kern="0">
                              <a:effectLst/>
                            </a:rPr>
                            <a:t>x</a:t>
                          </a:r>
                          <a:r>
                            <a:rPr lang="zh-CN" sz="2400" kern="0">
                              <a:effectLst/>
                            </a:rPr>
                            <a:t>的角度值转弧度值</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419105771"/>
                      </a:ext>
                    </a:extLst>
                  </a:tr>
                  <a:tr h="580131">
                    <a:tc>
                      <a:txBody>
                        <a:bodyPr/>
                        <a:lstStyle/>
                        <a:p>
                          <a:pPr algn="just" fontAlgn="base">
                            <a:lnSpc>
                              <a:spcPts val="1900"/>
                            </a:lnSpc>
                            <a:spcAft>
                              <a:spcPts val="0"/>
                            </a:spcAft>
                          </a:pPr>
                          <a:r>
                            <a:rPr lang="en-US" sz="2400" kern="0">
                              <a:effectLst/>
                            </a:rPr>
                            <a:t>math.hypot(x,y)</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a:lnSpc>
                              <a:spcPts val="1900"/>
                            </a:lnSpc>
                            <a:spcAft>
                              <a:spcPts val="0"/>
                            </a:spcAft>
                          </a:pPr>
                          <a14:m>
                            <m:oMathPara xmlns:m="http://schemas.openxmlformats.org/officeDocument/2006/math">
                              <m:oMathParaPr>
                                <m:jc m:val="centerGroup"/>
                              </m:oMathParaPr>
                              <m:oMath xmlns:m="http://schemas.openxmlformats.org/officeDocument/2006/math">
                                <m:rad>
                                  <m:radPr>
                                    <m:degHide m:val="on"/>
                                    <m:ctrlPr>
                                      <a:rPr lang="zh-CN" sz="2400" i="1" kern="0">
                                        <a:effectLst/>
                                        <a:latin typeface="Cambria Math" panose="02040503050406030204" pitchFamily="18" charset="0"/>
                                      </a:rPr>
                                    </m:ctrlPr>
                                  </m:radPr>
                                  <m:deg/>
                                  <m:e>
                                    <m:sSup>
                                      <m:sSupPr>
                                        <m:ctrlPr>
                                          <a:rPr lang="zh-CN" sz="2400" i="1" kern="0">
                                            <a:effectLst/>
                                            <a:latin typeface="Cambria Math" panose="02040503050406030204" pitchFamily="18" charset="0"/>
                                          </a:rPr>
                                        </m:ctrlPr>
                                      </m:sSupPr>
                                      <m:e>
                                        <m:r>
                                          <a:rPr lang="en-US" sz="2400" kern="0">
                                            <a:effectLst/>
                                            <a:latin typeface="Cambria Math" panose="02040503050406030204" pitchFamily="18" charset="0"/>
                                          </a:rPr>
                                          <m:t>𝑥</m:t>
                                        </m:r>
                                      </m:e>
                                      <m:sup>
                                        <m:r>
                                          <a:rPr lang="en-US" sz="2400" kern="0">
                                            <a:effectLst/>
                                            <a:latin typeface="Cambria Math" panose="02040503050406030204" pitchFamily="18" charset="0"/>
                                          </a:rPr>
                                          <m:t>2</m:t>
                                        </m:r>
                                      </m:sup>
                                    </m:sSup>
                                    <m:r>
                                      <a:rPr lang="en-US" sz="2400" kern="0">
                                        <a:effectLst/>
                                        <a:latin typeface="Cambria Math" panose="02040503050406030204" pitchFamily="18" charset="0"/>
                                      </a:rPr>
                                      <m:t>+</m:t>
                                    </m:r>
                                    <m:sSup>
                                      <m:sSupPr>
                                        <m:ctrlPr>
                                          <a:rPr lang="zh-CN" sz="2400" i="1" kern="0">
                                            <a:effectLst/>
                                            <a:latin typeface="Cambria Math" panose="02040503050406030204" pitchFamily="18" charset="0"/>
                                          </a:rPr>
                                        </m:ctrlPr>
                                      </m:sSupPr>
                                      <m:e>
                                        <m:r>
                                          <a:rPr lang="en-US" sz="2400" kern="0">
                                            <a:effectLst/>
                                            <a:latin typeface="Cambria Math" panose="02040503050406030204" pitchFamily="18" charset="0"/>
                                          </a:rPr>
                                          <m:t>𝑦</m:t>
                                        </m:r>
                                      </m:e>
                                      <m:sup>
                                        <m:r>
                                          <a:rPr lang="en-US" sz="2400" kern="0">
                                            <a:effectLst/>
                                            <a:latin typeface="Cambria Math" panose="02040503050406030204" pitchFamily="18" charset="0"/>
                                          </a:rPr>
                                          <m:t>2</m:t>
                                        </m:r>
                                      </m:sup>
                                    </m:sSup>
                                  </m:e>
                                </m:rad>
                              </m:oMath>
                            </m:oMathPara>
                          </a14:m>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just" fontAlgn="base">
                            <a:lnSpc>
                              <a:spcPts val="1900"/>
                            </a:lnSpc>
                            <a:spcAft>
                              <a:spcPts val="0"/>
                            </a:spcAft>
                          </a:pPr>
                          <a:r>
                            <a:rPr lang="zh-CN" sz="2400" kern="0">
                              <a:effectLst/>
                            </a:rPr>
                            <a:t>返回</a:t>
                          </a:r>
                          <a:r>
                            <a:rPr lang="en-US" sz="2400" kern="0">
                              <a:effectLst/>
                            </a:rPr>
                            <a:t>(x,y)</a:t>
                          </a:r>
                          <a:r>
                            <a:rPr lang="zh-CN" sz="2400" kern="0">
                              <a:effectLst/>
                            </a:rPr>
                            <a:t>坐标到原点</a:t>
                          </a:r>
                          <a:r>
                            <a:rPr lang="en-US" sz="2400" kern="0">
                              <a:effectLst/>
                            </a:rPr>
                            <a:t>(0,0)</a:t>
                          </a:r>
                          <a:r>
                            <a:rPr lang="zh-CN" sz="2400" kern="0">
                              <a:effectLst/>
                            </a:rPr>
                            <a:t>的距离</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3526599401"/>
                      </a:ext>
                    </a:extLst>
                  </a:tr>
                  <a:tr h="580131">
                    <a:tc>
                      <a:txBody>
                        <a:bodyPr/>
                        <a:lstStyle/>
                        <a:p>
                          <a:pPr algn="just" fontAlgn="base">
                            <a:lnSpc>
                              <a:spcPts val="1900"/>
                            </a:lnSpc>
                            <a:spcAft>
                              <a:spcPts val="0"/>
                            </a:spcAft>
                          </a:pPr>
                          <a:r>
                            <a:rPr lang="en-US" sz="2400" kern="0">
                              <a:effectLst/>
                            </a:rPr>
                            <a:t>math.sin(x)</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en-US" sz="2400" kern="0">
                              <a:effectLst/>
                            </a:rPr>
                            <a:t>sin x</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just" fontAlgn="base">
                            <a:lnSpc>
                              <a:spcPts val="1900"/>
                            </a:lnSpc>
                            <a:spcAft>
                              <a:spcPts val="0"/>
                            </a:spcAft>
                          </a:pPr>
                          <a:r>
                            <a:rPr lang="zh-CN" sz="2400" kern="0">
                              <a:effectLst/>
                            </a:rPr>
                            <a:t>返回</a:t>
                          </a:r>
                          <a:r>
                            <a:rPr lang="en-US" sz="2400" kern="0">
                              <a:effectLst/>
                            </a:rPr>
                            <a:t>x</a:t>
                          </a:r>
                          <a:r>
                            <a:rPr lang="zh-CN" sz="2400" kern="0">
                              <a:effectLst/>
                            </a:rPr>
                            <a:t>的正弦函数值，</a:t>
                          </a:r>
                          <a:r>
                            <a:rPr lang="en-US" sz="2400" kern="0">
                              <a:effectLst/>
                            </a:rPr>
                            <a:t>x</a:t>
                          </a:r>
                          <a:r>
                            <a:rPr lang="zh-CN" sz="2400" kern="0">
                              <a:effectLst/>
                            </a:rPr>
                            <a:t>是弧度值</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2718017566"/>
                      </a:ext>
                    </a:extLst>
                  </a:tr>
                  <a:tr h="580131">
                    <a:tc>
                      <a:txBody>
                        <a:bodyPr/>
                        <a:lstStyle/>
                        <a:p>
                          <a:pPr algn="just" fontAlgn="base">
                            <a:lnSpc>
                              <a:spcPts val="1900"/>
                            </a:lnSpc>
                            <a:spcAft>
                              <a:spcPts val="0"/>
                            </a:spcAft>
                          </a:pPr>
                          <a:r>
                            <a:rPr lang="en-US" sz="2400" kern="0">
                              <a:effectLst/>
                            </a:rPr>
                            <a:t>math.cos(x)</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en-US" sz="2400" kern="0">
                              <a:effectLst/>
                            </a:rPr>
                            <a:t>cos x</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just" fontAlgn="base">
                            <a:lnSpc>
                              <a:spcPts val="1900"/>
                            </a:lnSpc>
                            <a:spcAft>
                              <a:spcPts val="0"/>
                            </a:spcAft>
                          </a:pPr>
                          <a:r>
                            <a:rPr lang="zh-CN" sz="2400" kern="0">
                              <a:effectLst/>
                            </a:rPr>
                            <a:t>返回</a:t>
                          </a:r>
                          <a:r>
                            <a:rPr lang="en-US" sz="2400" kern="0">
                              <a:effectLst/>
                            </a:rPr>
                            <a:t>x</a:t>
                          </a:r>
                          <a:r>
                            <a:rPr lang="zh-CN" sz="2400" kern="0">
                              <a:effectLst/>
                            </a:rPr>
                            <a:t>的余弦函数值，</a:t>
                          </a:r>
                          <a:r>
                            <a:rPr lang="en-US" sz="2400" kern="0">
                              <a:effectLst/>
                            </a:rPr>
                            <a:t>x</a:t>
                          </a:r>
                          <a:r>
                            <a:rPr lang="zh-CN" sz="2400" kern="0">
                              <a:effectLst/>
                            </a:rPr>
                            <a:t>是弧度值</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862525358"/>
                      </a:ext>
                    </a:extLst>
                  </a:tr>
                  <a:tr h="580131">
                    <a:tc>
                      <a:txBody>
                        <a:bodyPr/>
                        <a:lstStyle/>
                        <a:p>
                          <a:pPr algn="just" fontAlgn="base">
                            <a:lnSpc>
                              <a:spcPts val="1900"/>
                            </a:lnSpc>
                            <a:spcAft>
                              <a:spcPts val="0"/>
                            </a:spcAft>
                          </a:pPr>
                          <a:r>
                            <a:rPr lang="en-US" sz="2400" kern="0">
                              <a:effectLst/>
                            </a:rPr>
                            <a:t>math.tan(x)</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en-US" sz="2400" kern="0">
                              <a:effectLst/>
                            </a:rPr>
                            <a:t>tan x</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just" fontAlgn="base">
                            <a:lnSpc>
                              <a:spcPts val="1900"/>
                            </a:lnSpc>
                            <a:spcAft>
                              <a:spcPts val="0"/>
                            </a:spcAft>
                          </a:pPr>
                          <a:r>
                            <a:rPr lang="zh-CN" sz="2400" kern="0">
                              <a:effectLst/>
                            </a:rPr>
                            <a:t>返回</a:t>
                          </a:r>
                          <a:r>
                            <a:rPr lang="en-US" sz="2400" kern="0">
                              <a:effectLst/>
                            </a:rPr>
                            <a:t>x</a:t>
                          </a:r>
                          <a:r>
                            <a:rPr lang="zh-CN" sz="2400" kern="0">
                              <a:effectLst/>
                            </a:rPr>
                            <a:t>的正切函数值，</a:t>
                          </a:r>
                          <a:r>
                            <a:rPr lang="en-US" sz="2400" kern="0">
                              <a:effectLst/>
                            </a:rPr>
                            <a:t>x</a:t>
                          </a:r>
                          <a:r>
                            <a:rPr lang="zh-CN" sz="2400" kern="0">
                              <a:effectLst/>
                            </a:rPr>
                            <a:t>是弧度值</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3965712236"/>
                      </a:ext>
                    </a:extLst>
                  </a:tr>
                  <a:tr h="580131">
                    <a:tc>
                      <a:txBody>
                        <a:bodyPr/>
                        <a:lstStyle/>
                        <a:p>
                          <a:pPr algn="just" fontAlgn="base">
                            <a:lnSpc>
                              <a:spcPts val="1900"/>
                            </a:lnSpc>
                            <a:spcAft>
                              <a:spcPts val="0"/>
                            </a:spcAft>
                          </a:pPr>
                          <a:r>
                            <a:rPr lang="en-US" sz="2400" kern="0">
                              <a:effectLst/>
                            </a:rPr>
                            <a:t>math.asin(x)</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en-US" sz="2400" kern="0">
                              <a:effectLst/>
                            </a:rPr>
                            <a:t>arcsin x</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just" fontAlgn="base">
                            <a:lnSpc>
                              <a:spcPts val="1900"/>
                            </a:lnSpc>
                            <a:spcAft>
                              <a:spcPts val="0"/>
                            </a:spcAft>
                          </a:pPr>
                          <a:r>
                            <a:rPr lang="zh-CN" sz="2400" kern="0" dirty="0">
                              <a:effectLst/>
                            </a:rPr>
                            <a:t>返回</a:t>
                          </a:r>
                          <a:r>
                            <a:rPr lang="en-US" sz="2400" kern="0" dirty="0">
                              <a:effectLst/>
                            </a:rPr>
                            <a:t>x</a:t>
                          </a:r>
                          <a:r>
                            <a:rPr lang="zh-CN" sz="2400" kern="0" dirty="0">
                              <a:effectLst/>
                            </a:rPr>
                            <a:t>的反正弦函数值，</a:t>
                          </a:r>
                          <a:r>
                            <a:rPr lang="en-US" sz="2400" kern="0" dirty="0">
                              <a:effectLst/>
                            </a:rPr>
                            <a:t>x</a:t>
                          </a:r>
                          <a:r>
                            <a:rPr lang="zh-CN" sz="2400" kern="0" dirty="0">
                              <a:effectLst/>
                            </a:rPr>
                            <a:t>是弧度值</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2335391824"/>
                      </a:ext>
                    </a:extLst>
                  </a:tr>
                  <a:tr h="580131">
                    <a:tc>
                      <a:txBody>
                        <a:bodyPr/>
                        <a:lstStyle/>
                        <a:p>
                          <a:pPr algn="just" fontAlgn="base">
                            <a:lnSpc>
                              <a:spcPts val="1900"/>
                            </a:lnSpc>
                            <a:spcAft>
                              <a:spcPts val="0"/>
                            </a:spcAft>
                          </a:pPr>
                          <a:r>
                            <a:rPr lang="en-US" sz="2400" kern="0">
                              <a:effectLst/>
                            </a:rPr>
                            <a:t>math.acos(x)</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en-US" sz="2400" kern="0">
                              <a:effectLst/>
                            </a:rPr>
                            <a:t>arccos x</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just" fontAlgn="base">
                            <a:lnSpc>
                              <a:spcPts val="1900"/>
                            </a:lnSpc>
                            <a:spcAft>
                              <a:spcPts val="0"/>
                            </a:spcAft>
                          </a:pPr>
                          <a:r>
                            <a:rPr lang="zh-CN" sz="2400" kern="0" dirty="0">
                              <a:effectLst/>
                            </a:rPr>
                            <a:t>返回</a:t>
                          </a:r>
                          <a:r>
                            <a:rPr lang="en-US" sz="2400" kern="0" dirty="0">
                              <a:effectLst/>
                            </a:rPr>
                            <a:t>x</a:t>
                          </a:r>
                          <a:r>
                            <a:rPr lang="zh-CN" sz="2400" kern="0" dirty="0">
                              <a:effectLst/>
                            </a:rPr>
                            <a:t>的反余弦函数值，</a:t>
                          </a:r>
                          <a:r>
                            <a:rPr lang="en-US" sz="2400" kern="0" dirty="0">
                              <a:effectLst/>
                            </a:rPr>
                            <a:t>x</a:t>
                          </a:r>
                          <a:r>
                            <a:rPr lang="zh-CN" sz="2400" kern="0" dirty="0">
                              <a:effectLst/>
                            </a:rPr>
                            <a:t>是弧度值</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2394391303"/>
                      </a:ext>
                    </a:extLst>
                  </a:tr>
                </a:tbl>
              </a:graphicData>
            </a:graphic>
          </p:graphicFrame>
        </mc:Choice>
        <mc:Fallback xmlns="">
          <p:graphicFrame>
            <p:nvGraphicFramePr>
              <p:cNvPr id="4" name="内容占位符 3"/>
              <p:cNvGraphicFramePr>
                <a:graphicFrameLocks noGrp="1"/>
              </p:cNvGraphicFramePr>
              <p:nvPr>
                <p:ph idx="1"/>
                <p:extLst>
                  <p:ext uri="{D42A27DB-BD31-4B8C-83A1-F6EECF244321}">
                    <p14:modId xmlns:p14="http://schemas.microsoft.com/office/powerpoint/2010/main" val="2192251452"/>
                  </p:ext>
                </p:extLst>
              </p:nvPr>
            </p:nvGraphicFramePr>
            <p:xfrm>
              <a:off x="669925" y="1160145"/>
              <a:ext cx="10852150" cy="5221179"/>
            </p:xfrm>
            <a:graphic>
              <a:graphicData uri="http://schemas.openxmlformats.org/drawingml/2006/table">
                <a:tbl>
                  <a:tblPr firstRow="1" firstCol="1" bandRow="1">
                    <a:tableStyleId>{5C22544A-7EE6-4342-B048-85BDC9FD1C3A}</a:tableStyleId>
                  </a:tblPr>
                  <a:tblGrid>
                    <a:gridCol w="2586017">
                      <a:extLst>
                        <a:ext uri="{9D8B030D-6E8A-4147-A177-3AD203B41FA5}">
                          <a16:colId xmlns:a16="http://schemas.microsoft.com/office/drawing/2014/main" val="3494322816"/>
                        </a:ext>
                      </a:extLst>
                    </a:gridCol>
                    <a:gridCol w="2031033">
                      <a:extLst>
                        <a:ext uri="{9D8B030D-6E8A-4147-A177-3AD203B41FA5}">
                          <a16:colId xmlns:a16="http://schemas.microsoft.com/office/drawing/2014/main" val="936351755"/>
                        </a:ext>
                      </a:extLst>
                    </a:gridCol>
                    <a:gridCol w="6235100">
                      <a:extLst>
                        <a:ext uri="{9D8B030D-6E8A-4147-A177-3AD203B41FA5}">
                          <a16:colId xmlns:a16="http://schemas.microsoft.com/office/drawing/2014/main" val="3907766081"/>
                        </a:ext>
                      </a:extLst>
                    </a:gridCol>
                  </a:tblGrid>
                  <a:tr h="580131">
                    <a:tc>
                      <a:txBody>
                        <a:bodyPr/>
                        <a:lstStyle/>
                        <a:p>
                          <a:pPr algn="ctr" fontAlgn="base">
                            <a:lnSpc>
                              <a:spcPts val="1900"/>
                            </a:lnSpc>
                            <a:spcAft>
                              <a:spcPts val="0"/>
                            </a:spcAft>
                          </a:pPr>
                          <a:r>
                            <a:rPr lang="zh-CN" sz="2400" kern="0">
                              <a:effectLst/>
                            </a:rPr>
                            <a:t>函数</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zh-CN" sz="2400" kern="0">
                              <a:effectLst/>
                            </a:rPr>
                            <a:t>数学表示</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zh-CN" sz="2400" kern="0">
                              <a:effectLst/>
                            </a:rPr>
                            <a:t>描述</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3411939811"/>
                      </a:ext>
                    </a:extLst>
                  </a:tr>
                  <a:tr h="580131">
                    <a:tc>
                      <a:txBody>
                        <a:bodyPr/>
                        <a:lstStyle/>
                        <a:p>
                          <a:pPr algn="just" fontAlgn="base">
                            <a:lnSpc>
                              <a:spcPts val="1900"/>
                            </a:lnSpc>
                            <a:spcAft>
                              <a:spcPts val="0"/>
                            </a:spcAft>
                          </a:pPr>
                          <a:r>
                            <a:rPr lang="en-US" sz="2400" kern="0">
                              <a:effectLst/>
                            </a:rPr>
                            <a:t>math.degree(x)</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en-US" sz="2400" kern="0">
                              <a:effectLst/>
                            </a:rPr>
                            <a:t> </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just" fontAlgn="base">
                            <a:lnSpc>
                              <a:spcPts val="1900"/>
                            </a:lnSpc>
                            <a:spcAft>
                              <a:spcPts val="0"/>
                            </a:spcAft>
                          </a:pPr>
                          <a:r>
                            <a:rPr lang="zh-CN" sz="2400" kern="0">
                              <a:effectLst/>
                            </a:rPr>
                            <a:t>角度</a:t>
                          </a:r>
                          <a:r>
                            <a:rPr lang="en-US" sz="2400" kern="0">
                              <a:effectLst/>
                            </a:rPr>
                            <a:t>x</a:t>
                          </a:r>
                          <a:r>
                            <a:rPr lang="zh-CN" sz="2400" kern="0">
                              <a:effectLst/>
                            </a:rPr>
                            <a:t>的弧度值转角度值</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2571616487"/>
                      </a:ext>
                    </a:extLst>
                  </a:tr>
                  <a:tr h="580131">
                    <a:tc>
                      <a:txBody>
                        <a:bodyPr/>
                        <a:lstStyle/>
                        <a:p>
                          <a:pPr algn="just" fontAlgn="base">
                            <a:lnSpc>
                              <a:spcPts val="1900"/>
                            </a:lnSpc>
                            <a:spcAft>
                              <a:spcPts val="0"/>
                            </a:spcAft>
                          </a:pPr>
                          <a:r>
                            <a:rPr lang="en-US" sz="2400" kern="0">
                              <a:effectLst/>
                            </a:rPr>
                            <a:t>math.radians(x)</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en-US" sz="2400" kern="0">
                              <a:effectLst/>
                            </a:rPr>
                            <a:t> </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just" fontAlgn="base">
                            <a:lnSpc>
                              <a:spcPts val="1900"/>
                            </a:lnSpc>
                            <a:spcAft>
                              <a:spcPts val="0"/>
                            </a:spcAft>
                          </a:pPr>
                          <a:r>
                            <a:rPr lang="zh-CN" sz="2400" kern="0">
                              <a:effectLst/>
                            </a:rPr>
                            <a:t>角度</a:t>
                          </a:r>
                          <a:r>
                            <a:rPr lang="en-US" sz="2400" kern="0">
                              <a:effectLst/>
                            </a:rPr>
                            <a:t>x</a:t>
                          </a:r>
                          <a:r>
                            <a:rPr lang="zh-CN" sz="2400" kern="0">
                              <a:effectLst/>
                            </a:rPr>
                            <a:t>的角度值转弧度值</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419105771"/>
                      </a:ext>
                    </a:extLst>
                  </a:tr>
                  <a:tr h="580131">
                    <a:tc>
                      <a:txBody>
                        <a:bodyPr/>
                        <a:lstStyle/>
                        <a:p>
                          <a:pPr algn="just" fontAlgn="base">
                            <a:lnSpc>
                              <a:spcPts val="1900"/>
                            </a:lnSpc>
                            <a:spcAft>
                              <a:spcPts val="0"/>
                            </a:spcAft>
                          </a:pPr>
                          <a:r>
                            <a:rPr lang="en-US" sz="2400" kern="0">
                              <a:effectLst/>
                            </a:rPr>
                            <a:t>math.hypot(x,y)</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endParaRPr lang="zh-CN"/>
                        </a:p>
                      </a:txBody>
                      <a:tcPr marL="68580" marR="68580" marT="9525" marB="0" anchor="ctr">
                        <a:blipFill>
                          <a:blip r:embed="rId2"/>
                          <a:stretch>
                            <a:fillRect l="-127928" t="-306316" r="-308709" b="-507368"/>
                          </a:stretch>
                        </a:blipFill>
                      </a:tcPr>
                    </a:tc>
                    <a:tc>
                      <a:txBody>
                        <a:bodyPr/>
                        <a:lstStyle/>
                        <a:p>
                          <a:pPr algn="just" fontAlgn="base">
                            <a:lnSpc>
                              <a:spcPts val="1900"/>
                            </a:lnSpc>
                            <a:spcAft>
                              <a:spcPts val="0"/>
                            </a:spcAft>
                          </a:pPr>
                          <a:r>
                            <a:rPr lang="zh-CN" sz="2400" kern="0">
                              <a:effectLst/>
                            </a:rPr>
                            <a:t>返回</a:t>
                          </a:r>
                          <a:r>
                            <a:rPr lang="en-US" sz="2400" kern="0">
                              <a:effectLst/>
                            </a:rPr>
                            <a:t>(x,y)</a:t>
                          </a:r>
                          <a:r>
                            <a:rPr lang="zh-CN" sz="2400" kern="0">
                              <a:effectLst/>
                            </a:rPr>
                            <a:t>坐标到原点</a:t>
                          </a:r>
                          <a:r>
                            <a:rPr lang="en-US" sz="2400" kern="0">
                              <a:effectLst/>
                            </a:rPr>
                            <a:t>(0,0)</a:t>
                          </a:r>
                          <a:r>
                            <a:rPr lang="zh-CN" sz="2400" kern="0">
                              <a:effectLst/>
                            </a:rPr>
                            <a:t>的距离</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3526599401"/>
                      </a:ext>
                    </a:extLst>
                  </a:tr>
                  <a:tr h="580131">
                    <a:tc>
                      <a:txBody>
                        <a:bodyPr/>
                        <a:lstStyle/>
                        <a:p>
                          <a:pPr algn="just" fontAlgn="base">
                            <a:lnSpc>
                              <a:spcPts val="1900"/>
                            </a:lnSpc>
                            <a:spcAft>
                              <a:spcPts val="0"/>
                            </a:spcAft>
                          </a:pPr>
                          <a:r>
                            <a:rPr lang="en-US" sz="2400" kern="0">
                              <a:effectLst/>
                            </a:rPr>
                            <a:t>math.sin(x)</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en-US" sz="2400" kern="0">
                              <a:effectLst/>
                            </a:rPr>
                            <a:t>sin x</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just" fontAlgn="base">
                            <a:lnSpc>
                              <a:spcPts val="1900"/>
                            </a:lnSpc>
                            <a:spcAft>
                              <a:spcPts val="0"/>
                            </a:spcAft>
                          </a:pPr>
                          <a:r>
                            <a:rPr lang="zh-CN" sz="2400" kern="0">
                              <a:effectLst/>
                            </a:rPr>
                            <a:t>返回</a:t>
                          </a:r>
                          <a:r>
                            <a:rPr lang="en-US" sz="2400" kern="0">
                              <a:effectLst/>
                            </a:rPr>
                            <a:t>x</a:t>
                          </a:r>
                          <a:r>
                            <a:rPr lang="zh-CN" sz="2400" kern="0">
                              <a:effectLst/>
                            </a:rPr>
                            <a:t>的正弦函数值，</a:t>
                          </a:r>
                          <a:r>
                            <a:rPr lang="en-US" sz="2400" kern="0">
                              <a:effectLst/>
                            </a:rPr>
                            <a:t>x</a:t>
                          </a:r>
                          <a:r>
                            <a:rPr lang="zh-CN" sz="2400" kern="0">
                              <a:effectLst/>
                            </a:rPr>
                            <a:t>是弧度值</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2718017566"/>
                      </a:ext>
                    </a:extLst>
                  </a:tr>
                  <a:tr h="580131">
                    <a:tc>
                      <a:txBody>
                        <a:bodyPr/>
                        <a:lstStyle/>
                        <a:p>
                          <a:pPr algn="just" fontAlgn="base">
                            <a:lnSpc>
                              <a:spcPts val="1900"/>
                            </a:lnSpc>
                            <a:spcAft>
                              <a:spcPts val="0"/>
                            </a:spcAft>
                          </a:pPr>
                          <a:r>
                            <a:rPr lang="en-US" sz="2400" kern="0">
                              <a:effectLst/>
                            </a:rPr>
                            <a:t>math.cos(x)</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en-US" sz="2400" kern="0">
                              <a:effectLst/>
                            </a:rPr>
                            <a:t>cos x</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just" fontAlgn="base">
                            <a:lnSpc>
                              <a:spcPts val="1900"/>
                            </a:lnSpc>
                            <a:spcAft>
                              <a:spcPts val="0"/>
                            </a:spcAft>
                          </a:pPr>
                          <a:r>
                            <a:rPr lang="zh-CN" sz="2400" kern="0">
                              <a:effectLst/>
                            </a:rPr>
                            <a:t>返回</a:t>
                          </a:r>
                          <a:r>
                            <a:rPr lang="en-US" sz="2400" kern="0">
                              <a:effectLst/>
                            </a:rPr>
                            <a:t>x</a:t>
                          </a:r>
                          <a:r>
                            <a:rPr lang="zh-CN" sz="2400" kern="0">
                              <a:effectLst/>
                            </a:rPr>
                            <a:t>的余弦函数值，</a:t>
                          </a:r>
                          <a:r>
                            <a:rPr lang="en-US" sz="2400" kern="0">
                              <a:effectLst/>
                            </a:rPr>
                            <a:t>x</a:t>
                          </a:r>
                          <a:r>
                            <a:rPr lang="zh-CN" sz="2400" kern="0">
                              <a:effectLst/>
                            </a:rPr>
                            <a:t>是弧度值</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862525358"/>
                      </a:ext>
                    </a:extLst>
                  </a:tr>
                  <a:tr h="580131">
                    <a:tc>
                      <a:txBody>
                        <a:bodyPr/>
                        <a:lstStyle/>
                        <a:p>
                          <a:pPr algn="just" fontAlgn="base">
                            <a:lnSpc>
                              <a:spcPts val="1900"/>
                            </a:lnSpc>
                            <a:spcAft>
                              <a:spcPts val="0"/>
                            </a:spcAft>
                          </a:pPr>
                          <a:r>
                            <a:rPr lang="en-US" sz="2400" kern="0">
                              <a:effectLst/>
                            </a:rPr>
                            <a:t>math.tan(x)</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en-US" sz="2400" kern="0">
                              <a:effectLst/>
                            </a:rPr>
                            <a:t>tan x</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just" fontAlgn="base">
                            <a:lnSpc>
                              <a:spcPts val="1900"/>
                            </a:lnSpc>
                            <a:spcAft>
                              <a:spcPts val="0"/>
                            </a:spcAft>
                          </a:pPr>
                          <a:r>
                            <a:rPr lang="zh-CN" sz="2400" kern="0">
                              <a:effectLst/>
                            </a:rPr>
                            <a:t>返回</a:t>
                          </a:r>
                          <a:r>
                            <a:rPr lang="en-US" sz="2400" kern="0">
                              <a:effectLst/>
                            </a:rPr>
                            <a:t>x</a:t>
                          </a:r>
                          <a:r>
                            <a:rPr lang="zh-CN" sz="2400" kern="0">
                              <a:effectLst/>
                            </a:rPr>
                            <a:t>的正切函数值，</a:t>
                          </a:r>
                          <a:r>
                            <a:rPr lang="en-US" sz="2400" kern="0">
                              <a:effectLst/>
                            </a:rPr>
                            <a:t>x</a:t>
                          </a:r>
                          <a:r>
                            <a:rPr lang="zh-CN" sz="2400" kern="0">
                              <a:effectLst/>
                            </a:rPr>
                            <a:t>是弧度值</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3965712236"/>
                      </a:ext>
                    </a:extLst>
                  </a:tr>
                  <a:tr h="580131">
                    <a:tc>
                      <a:txBody>
                        <a:bodyPr/>
                        <a:lstStyle/>
                        <a:p>
                          <a:pPr algn="just" fontAlgn="base">
                            <a:lnSpc>
                              <a:spcPts val="1900"/>
                            </a:lnSpc>
                            <a:spcAft>
                              <a:spcPts val="0"/>
                            </a:spcAft>
                          </a:pPr>
                          <a:r>
                            <a:rPr lang="en-US" sz="2400" kern="0">
                              <a:effectLst/>
                            </a:rPr>
                            <a:t>math.asin(x)</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en-US" sz="2400" kern="0">
                              <a:effectLst/>
                            </a:rPr>
                            <a:t>arcsin x</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just" fontAlgn="base">
                            <a:lnSpc>
                              <a:spcPts val="1900"/>
                            </a:lnSpc>
                            <a:spcAft>
                              <a:spcPts val="0"/>
                            </a:spcAft>
                          </a:pPr>
                          <a:r>
                            <a:rPr lang="zh-CN" sz="2400" kern="0" dirty="0">
                              <a:effectLst/>
                            </a:rPr>
                            <a:t>返回</a:t>
                          </a:r>
                          <a:r>
                            <a:rPr lang="en-US" sz="2400" kern="0" dirty="0">
                              <a:effectLst/>
                            </a:rPr>
                            <a:t>x</a:t>
                          </a:r>
                          <a:r>
                            <a:rPr lang="zh-CN" sz="2400" kern="0" dirty="0">
                              <a:effectLst/>
                            </a:rPr>
                            <a:t>的反正弦函数值，</a:t>
                          </a:r>
                          <a:r>
                            <a:rPr lang="en-US" sz="2400" kern="0" dirty="0">
                              <a:effectLst/>
                            </a:rPr>
                            <a:t>x</a:t>
                          </a:r>
                          <a:r>
                            <a:rPr lang="zh-CN" sz="2400" kern="0" dirty="0">
                              <a:effectLst/>
                            </a:rPr>
                            <a:t>是弧度值</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2335391824"/>
                      </a:ext>
                    </a:extLst>
                  </a:tr>
                  <a:tr h="580131">
                    <a:tc>
                      <a:txBody>
                        <a:bodyPr/>
                        <a:lstStyle/>
                        <a:p>
                          <a:pPr algn="just" fontAlgn="base">
                            <a:lnSpc>
                              <a:spcPts val="1900"/>
                            </a:lnSpc>
                            <a:spcAft>
                              <a:spcPts val="0"/>
                            </a:spcAft>
                          </a:pPr>
                          <a:r>
                            <a:rPr lang="en-US" sz="2400" kern="0">
                              <a:effectLst/>
                            </a:rPr>
                            <a:t>math.acos(x)</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en-US" sz="2400" kern="0">
                              <a:effectLst/>
                            </a:rPr>
                            <a:t>arccos x</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just" fontAlgn="base">
                            <a:lnSpc>
                              <a:spcPts val="1900"/>
                            </a:lnSpc>
                            <a:spcAft>
                              <a:spcPts val="0"/>
                            </a:spcAft>
                          </a:pPr>
                          <a:r>
                            <a:rPr lang="zh-CN" sz="2400" kern="0" dirty="0">
                              <a:effectLst/>
                            </a:rPr>
                            <a:t>返回</a:t>
                          </a:r>
                          <a:r>
                            <a:rPr lang="en-US" sz="2400" kern="0" dirty="0">
                              <a:effectLst/>
                            </a:rPr>
                            <a:t>x</a:t>
                          </a:r>
                          <a:r>
                            <a:rPr lang="zh-CN" sz="2400" kern="0" dirty="0">
                              <a:effectLst/>
                            </a:rPr>
                            <a:t>的反余弦函数值，</a:t>
                          </a:r>
                          <a:r>
                            <a:rPr lang="en-US" sz="2400" kern="0" dirty="0">
                              <a:effectLst/>
                            </a:rPr>
                            <a:t>x</a:t>
                          </a:r>
                          <a:r>
                            <a:rPr lang="zh-CN" sz="2400" kern="0" dirty="0">
                              <a:effectLst/>
                            </a:rPr>
                            <a:t>是弧度值</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2394391303"/>
                      </a:ext>
                    </a:extLst>
                  </a:tr>
                </a:tbl>
              </a:graphicData>
            </a:graphic>
          </p:graphicFrame>
        </mc:Fallback>
      </mc:AlternateContent>
    </p:spTree>
    <p:extLst>
      <p:ext uri="{BB962C8B-B14F-4D97-AF65-F5344CB8AC3E}">
        <p14:creationId xmlns:p14="http://schemas.microsoft.com/office/powerpoint/2010/main" val="558795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a:xfrm>
            <a:off x="669882" y="443234"/>
            <a:ext cx="10852237" cy="825526"/>
          </a:xfrm>
        </p:spPr>
        <p:txBody>
          <a:bodyPr vert="horz" wrap="square" lIns="91440" tIns="45720" rIns="91440" bIns="45720" anchor="ctr">
            <a:normAutofit/>
          </a:bodyPr>
          <a:lstStyle/>
          <a:p>
            <a:pPr algn="ctr">
              <a:buNone/>
            </a:pPr>
            <a:r>
              <a:rPr lang="zh-CN" altLang="en-US" sz="4000" dirty="0"/>
              <a:t>目录</a:t>
            </a:r>
          </a:p>
        </p:txBody>
      </p:sp>
      <p:sp>
        <p:nvSpPr>
          <p:cNvPr id="13315" name="内容占位符 2"/>
          <p:cNvSpPr>
            <a:spLocks noGrp="1"/>
          </p:cNvSpPr>
          <p:nvPr>
            <p:ph sz="half" idx="1"/>
          </p:nvPr>
        </p:nvSpPr>
        <p:spPr>
          <a:xfrm>
            <a:off x="669930" y="1484784"/>
            <a:ext cx="5786110" cy="4856631"/>
          </a:xfrm>
        </p:spPr>
        <p:txBody>
          <a:bodyPr vert="horz" wrap="square" lIns="91440" tIns="45720" rIns="91440" bIns="45720" anchor="t">
            <a:normAutofit/>
          </a:bodyPr>
          <a:lstStyle/>
          <a:p>
            <a:r>
              <a:rPr lang="en-US" altLang="zh-CN" sz="3200" dirty="0"/>
              <a:t>11.1.1 	</a:t>
            </a:r>
            <a:r>
              <a:rPr lang="zh-CN" altLang="en-US" sz="3200" dirty="0" smtClean="0"/>
              <a:t>概述</a:t>
            </a:r>
            <a:endParaRPr lang="en-US" altLang="zh-CN" sz="3200" dirty="0" smtClean="0"/>
          </a:p>
          <a:p>
            <a:r>
              <a:rPr lang="en-US" altLang="zh-CN" sz="3200" dirty="0"/>
              <a:t>11.1.2 	math</a:t>
            </a:r>
            <a:r>
              <a:rPr lang="zh-CN" altLang="en-US" sz="3200" dirty="0" smtClean="0"/>
              <a:t>库</a:t>
            </a:r>
            <a:endParaRPr lang="en-US" altLang="zh-CN" sz="3200" dirty="0" smtClean="0"/>
          </a:p>
          <a:p>
            <a:r>
              <a:rPr lang="en-US" altLang="zh-CN" sz="3200" dirty="0"/>
              <a:t>11.1.3 	random</a:t>
            </a:r>
            <a:r>
              <a:rPr lang="zh-CN" altLang="en-US" sz="3200" dirty="0" smtClean="0"/>
              <a:t>库</a:t>
            </a:r>
            <a:endParaRPr lang="en-US" altLang="zh-CN" sz="3200" dirty="0" smtClean="0"/>
          </a:p>
          <a:p>
            <a:r>
              <a:rPr lang="en-US" altLang="zh-CN" sz="3200" dirty="0"/>
              <a:t>11.1.4 	time</a:t>
            </a:r>
            <a:r>
              <a:rPr lang="zh-CN" altLang="en-US" sz="3200" dirty="0"/>
              <a:t>和</a:t>
            </a:r>
            <a:r>
              <a:rPr lang="en-US" altLang="zh-CN" sz="3200" dirty="0" err="1"/>
              <a:t>datetime</a:t>
            </a:r>
            <a:r>
              <a:rPr lang="zh-CN" altLang="en-US" sz="3200" dirty="0" smtClean="0"/>
              <a:t>库</a:t>
            </a:r>
            <a:endParaRPr lang="en-US" altLang="zh-CN" sz="3200" dirty="0" smtClean="0"/>
          </a:p>
          <a:p>
            <a:r>
              <a:rPr lang="en-US" altLang="zh-CN" sz="3200" dirty="0"/>
              <a:t>11.1.5 	turtle</a:t>
            </a:r>
            <a:r>
              <a:rPr lang="zh-CN" altLang="en-US" sz="3200" dirty="0"/>
              <a:t>库</a:t>
            </a:r>
            <a:endParaRPr lang="en-US" altLang="zh-CN" sz="3200" dirty="0"/>
          </a:p>
        </p:txBody>
      </p:sp>
      <p:sp>
        <p:nvSpPr>
          <p:cNvPr id="2" name="内容占位符 1"/>
          <p:cNvSpPr>
            <a:spLocks noGrp="1"/>
          </p:cNvSpPr>
          <p:nvPr>
            <p:ph sz="half" idx="2"/>
          </p:nvPr>
        </p:nvSpPr>
        <p:spPr>
          <a:xfrm>
            <a:off x="6816079" y="1484784"/>
            <a:ext cx="4706039" cy="4856631"/>
          </a:xfrm>
        </p:spPr>
        <p:txBody>
          <a:bodyPr>
            <a:normAutofit/>
          </a:bodyPr>
          <a:lstStyle/>
          <a:p>
            <a:r>
              <a:rPr lang="en-US" altLang="zh-CN" sz="3200" noProof="1" smtClean="0">
                <a:sym typeface="+mn-ea"/>
              </a:rPr>
              <a:t>11.1.6 	jieba</a:t>
            </a:r>
            <a:r>
              <a:rPr lang="zh-CN" altLang="en-US" sz="3200" noProof="1" smtClean="0">
                <a:sym typeface="+mn-ea"/>
              </a:rPr>
              <a:t>库</a:t>
            </a:r>
            <a:endParaRPr lang="en-US" altLang="zh-CN" sz="3200" noProof="1" smtClean="0">
              <a:sym typeface="+mn-ea"/>
            </a:endParaRPr>
          </a:p>
          <a:p>
            <a:r>
              <a:rPr lang="en-US" altLang="zh-CN" sz="3200" noProof="1" smtClean="0">
                <a:sym typeface="+mn-ea"/>
              </a:rPr>
              <a:t>11.1.7 </a:t>
            </a:r>
            <a:r>
              <a:rPr lang="en-US" altLang="zh-CN" sz="3200" noProof="1">
                <a:sym typeface="+mn-ea"/>
              </a:rPr>
              <a:t>	wordcloud</a:t>
            </a:r>
            <a:r>
              <a:rPr lang="zh-CN" altLang="en-US" sz="3200" noProof="1" smtClean="0">
                <a:sym typeface="+mn-ea"/>
              </a:rPr>
              <a:t>库</a:t>
            </a:r>
            <a:endParaRPr lang="en-US" altLang="zh-CN" sz="3200" noProof="1" smtClean="0">
              <a:sym typeface="+mn-ea"/>
            </a:endParaRPr>
          </a:p>
          <a:p>
            <a:r>
              <a:rPr lang="en-US" altLang="zh-CN" sz="3200" noProof="1">
                <a:sym typeface="+mn-ea"/>
              </a:rPr>
              <a:t>11.1.8 	pyinstaller</a:t>
            </a:r>
            <a:r>
              <a:rPr lang="zh-CN" altLang="en-US" sz="3200" noProof="1" smtClean="0">
                <a:sym typeface="+mn-ea"/>
              </a:rPr>
              <a:t>库</a:t>
            </a:r>
            <a:endParaRPr lang="en-US" altLang="zh-CN" sz="3200" noProof="1" smtClean="0">
              <a:sym typeface="+mn-ea"/>
            </a:endParaRPr>
          </a:p>
          <a:p>
            <a:r>
              <a:rPr lang="en-US" altLang="zh-CN" sz="3200" noProof="1">
                <a:sym typeface="+mn-ea"/>
              </a:rPr>
              <a:t>11.1.9 	</a:t>
            </a:r>
            <a:r>
              <a:rPr lang="zh-CN" altLang="en-US" sz="3200" noProof="1">
                <a:sym typeface="+mn-ea"/>
              </a:rPr>
              <a:t>其他库</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表</a:t>
            </a:r>
            <a:r>
              <a:rPr lang="en-US" altLang="zh-CN" dirty="0"/>
              <a:t>11-4  math</a:t>
            </a:r>
            <a:r>
              <a:rPr lang="zh-CN" altLang="en-US" dirty="0"/>
              <a:t>库的</a:t>
            </a:r>
            <a:r>
              <a:rPr lang="en-US" altLang="zh-CN" dirty="0"/>
              <a:t>16</a:t>
            </a:r>
            <a:r>
              <a:rPr lang="zh-CN" altLang="en-US" dirty="0"/>
              <a:t>个三角</a:t>
            </a:r>
            <a:r>
              <a:rPr lang="zh-CN" altLang="en-US" dirty="0" smtClean="0"/>
              <a:t>双曲函数</a:t>
            </a:r>
            <a:r>
              <a:rPr lang="en-US" altLang="zh-CN" dirty="0" smtClean="0"/>
              <a:t>-2</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3031214134"/>
              </p:ext>
            </p:extLst>
          </p:nvPr>
        </p:nvGraphicFramePr>
        <p:xfrm>
          <a:off x="669924" y="1160145"/>
          <a:ext cx="11042699" cy="5365197"/>
        </p:xfrm>
        <a:graphic>
          <a:graphicData uri="http://schemas.openxmlformats.org/drawingml/2006/table">
            <a:tbl>
              <a:tblPr firstRow="1" firstCol="1" bandRow="1">
                <a:tableStyleId>{5C22544A-7EE6-4342-B048-85BDC9FD1C3A}</a:tableStyleId>
              </a:tblPr>
              <a:tblGrid>
                <a:gridCol w="2631424">
                  <a:extLst>
                    <a:ext uri="{9D8B030D-6E8A-4147-A177-3AD203B41FA5}">
                      <a16:colId xmlns:a16="http://schemas.microsoft.com/office/drawing/2014/main" val="3494322816"/>
                    </a:ext>
                  </a:extLst>
                </a:gridCol>
                <a:gridCol w="2066695">
                  <a:extLst>
                    <a:ext uri="{9D8B030D-6E8A-4147-A177-3AD203B41FA5}">
                      <a16:colId xmlns:a16="http://schemas.microsoft.com/office/drawing/2014/main" val="936351755"/>
                    </a:ext>
                  </a:extLst>
                </a:gridCol>
                <a:gridCol w="6344580">
                  <a:extLst>
                    <a:ext uri="{9D8B030D-6E8A-4147-A177-3AD203B41FA5}">
                      <a16:colId xmlns:a16="http://schemas.microsoft.com/office/drawing/2014/main" val="3907766081"/>
                    </a:ext>
                  </a:extLst>
                </a:gridCol>
              </a:tblGrid>
              <a:tr h="538565">
                <a:tc>
                  <a:txBody>
                    <a:bodyPr/>
                    <a:lstStyle/>
                    <a:p>
                      <a:pPr algn="ctr" fontAlgn="base">
                        <a:lnSpc>
                          <a:spcPts val="1900"/>
                        </a:lnSpc>
                        <a:spcAft>
                          <a:spcPts val="0"/>
                        </a:spcAft>
                      </a:pPr>
                      <a:r>
                        <a:rPr lang="zh-CN" sz="2400" kern="0" dirty="0">
                          <a:effectLst/>
                        </a:rPr>
                        <a:t>函数</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zh-CN" sz="2400" kern="0">
                          <a:effectLst/>
                        </a:rPr>
                        <a:t>数学表示</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zh-CN" sz="2400" kern="0">
                          <a:effectLst/>
                        </a:rPr>
                        <a:t>描述</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3411939811"/>
                  </a:ext>
                </a:extLst>
              </a:tr>
              <a:tr h="538565">
                <a:tc>
                  <a:txBody>
                    <a:bodyPr/>
                    <a:lstStyle/>
                    <a:p>
                      <a:pPr algn="just" fontAlgn="base">
                        <a:lnSpc>
                          <a:spcPts val="1900"/>
                        </a:lnSpc>
                        <a:spcAft>
                          <a:spcPts val="0"/>
                        </a:spcAft>
                      </a:pPr>
                      <a:r>
                        <a:rPr lang="en-US" sz="2400" kern="0" dirty="0" err="1">
                          <a:effectLst/>
                        </a:rPr>
                        <a:t>math.atan</a:t>
                      </a:r>
                      <a:r>
                        <a:rPr lang="en-US" sz="2400" kern="0" dirty="0">
                          <a:effectLst/>
                        </a:rPr>
                        <a:t>(x)</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en-US" sz="2400" kern="0">
                          <a:effectLst/>
                        </a:rPr>
                        <a:t>arctan x</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just" fontAlgn="base">
                        <a:lnSpc>
                          <a:spcPts val="1900"/>
                        </a:lnSpc>
                        <a:spcAft>
                          <a:spcPts val="0"/>
                        </a:spcAft>
                      </a:pPr>
                      <a:r>
                        <a:rPr lang="zh-CN" sz="2400" kern="0" dirty="0">
                          <a:effectLst/>
                        </a:rPr>
                        <a:t>返回</a:t>
                      </a:r>
                      <a:r>
                        <a:rPr lang="en-US" sz="2400" kern="0" dirty="0">
                          <a:effectLst/>
                        </a:rPr>
                        <a:t>x</a:t>
                      </a:r>
                      <a:r>
                        <a:rPr lang="zh-CN" sz="2400" kern="0" dirty="0">
                          <a:effectLst/>
                        </a:rPr>
                        <a:t>的反正切函数值，</a:t>
                      </a:r>
                      <a:r>
                        <a:rPr lang="en-US" sz="2400" kern="0" dirty="0">
                          <a:effectLst/>
                        </a:rPr>
                        <a:t>x</a:t>
                      </a:r>
                      <a:r>
                        <a:rPr lang="zh-CN" sz="2400" kern="0" dirty="0">
                          <a:effectLst/>
                        </a:rPr>
                        <a:t>是弧度值</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4211577451"/>
                  </a:ext>
                </a:extLst>
              </a:tr>
              <a:tr h="1056677">
                <a:tc>
                  <a:txBody>
                    <a:bodyPr/>
                    <a:lstStyle/>
                    <a:p>
                      <a:pPr algn="just" fontAlgn="base">
                        <a:lnSpc>
                          <a:spcPts val="1900"/>
                        </a:lnSpc>
                        <a:spcAft>
                          <a:spcPts val="0"/>
                        </a:spcAft>
                      </a:pPr>
                      <a:r>
                        <a:rPr lang="en-US" sz="2400" kern="0">
                          <a:effectLst/>
                        </a:rPr>
                        <a:t>math.atan2(y,x)</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en-US" sz="2400" kern="0">
                          <a:effectLst/>
                        </a:rPr>
                        <a:t>arctan y/x</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just" fontAlgn="base">
                        <a:lnSpc>
                          <a:spcPct val="100000"/>
                        </a:lnSpc>
                        <a:spcAft>
                          <a:spcPts val="0"/>
                        </a:spcAft>
                      </a:pPr>
                      <a:r>
                        <a:rPr lang="zh-CN" sz="2400" kern="0" dirty="0">
                          <a:effectLst/>
                        </a:rPr>
                        <a:t>返回</a:t>
                      </a:r>
                      <a:r>
                        <a:rPr lang="en-US" sz="2400" kern="0" dirty="0">
                          <a:effectLst/>
                        </a:rPr>
                        <a:t>y/x</a:t>
                      </a:r>
                      <a:r>
                        <a:rPr lang="zh-CN" sz="2400" kern="0" dirty="0">
                          <a:effectLst/>
                        </a:rPr>
                        <a:t>的反正切函数值，</a:t>
                      </a:r>
                      <a:r>
                        <a:rPr lang="en-US" sz="2400" kern="0" dirty="0">
                          <a:effectLst/>
                        </a:rPr>
                        <a:t>y/x</a:t>
                      </a:r>
                      <a:r>
                        <a:rPr lang="zh-CN" sz="2400" kern="0" dirty="0">
                          <a:effectLst/>
                        </a:rPr>
                        <a:t>是弧度值，不等价于</a:t>
                      </a:r>
                      <a:r>
                        <a:rPr lang="en-US" sz="2400" kern="0" dirty="0">
                          <a:effectLst/>
                        </a:rPr>
                        <a:t> </a:t>
                      </a:r>
                      <a:r>
                        <a:rPr lang="en-US" sz="2400" kern="0" dirty="0" err="1">
                          <a:effectLst/>
                        </a:rPr>
                        <a:t>math.atan</a:t>
                      </a:r>
                      <a:r>
                        <a:rPr lang="en-US" sz="2400" kern="0" dirty="0">
                          <a:effectLst/>
                        </a:rPr>
                        <a:t>(y/x)</a:t>
                      </a:r>
                      <a:r>
                        <a:rPr lang="zh-CN" sz="2400" kern="0" dirty="0">
                          <a:effectLst/>
                        </a:rPr>
                        <a:t>，要考虑</a:t>
                      </a:r>
                      <a:r>
                        <a:rPr lang="en-US" sz="2400" kern="0" dirty="0">
                          <a:effectLst/>
                        </a:rPr>
                        <a:t>y</a:t>
                      </a:r>
                      <a:r>
                        <a:rPr lang="zh-CN" sz="2400" kern="0" dirty="0">
                          <a:effectLst/>
                        </a:rPr>
                        <a:t>和</a:t>
                      </a:r>
                      <a:r>
                        <a:rPr lang="en-US" sz="2400" kern="0" dirty="0">
                          <a:effectLst/>
                        </a:rPr>
                        <a:t>x</a:t>
                      </a:r>
                      <a:r>
                        <a:rPr lang="zh-CN" sz="2400" kern="0" dirty="0">
                          <a:effectLst/>
                        </a:rPr>
                        <a:t>的符号</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3288003304"/>
                  </a:ext>
                </a:extLst>
              </a:tr>
              <a:tr h="538565">
                <a:tc>
                  <a:txBody>
                    <a:bodyPr/>
                    <a:lstStyle/>
                    <a:p>
                      <a:pPr algn="just" fontAlgn="base">
                        <a:lnSpc>
                          <a:spcPts val="1900"/>
                        </a:lnSpc>
                        <a:spcAft>
                          <a:spcPts val="0"/>
                        </a:spcAft>
                      </a:pPr>
                      <a:r>
                        <a:rPr lang="en-US" sz="2400" kern="0">
                          <a:effectLst/>
                        </a:rPr>
                        <a:t>math.sinh(x)</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en-US" sz="2400" kern="0">
                          <a:effectLst/>
                        </a:rPr>
                        <a:t>sinh x</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just" fontAlgn="base">
                        <a:lnSpc>
                          <a:spcPts val="1900"/>
                        </a:lnSpc>
                        <a:spcAft>
                          <a:spcPts val="0"/>
                        </a:spcAft>
                      </a:pPr>
                      <a:r>
                        <a:rPr lang="zh-CN" sz="2400" kern="0">
                          <a:effectLst/>
                        </a:rPr>
                        <a:t>返回</a:t>
                      </a:r>
                      <a:r>
                        <a:rPr lang="en-US" sz="2400" kern="0">
                          <a:effectLst/>
                        </a:rPr>
                        <a:t>x</a:t>
                      </a:r>
                      <a:r>
                        <a:rPr lang="zh-CN" sz="2400" kern="0">
                          <a:effectLst/>
                        </a:rPr>
                        <a:t>的双曲正弦函数值</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3413370423"/>
                  </a:ext>
                </a:extLst>
              </a:tr>
              <a:tr h="538565">
                <a:tc>
                  <a:txBody>
                    <a:bodyPr/>
                    <a:lstStyle/>
                    <a:p>
                      <a:pPr algn="just" fontAlgn="base">
                        <a:lnSpc>
                          <a:spcPts val="1900"/>
                        </a:lnSpc>
                        <a:spcAft>
                          <a:spcPts val="0"/>
                        </a:spcAft>
                      </a:pPr>
                      <a:r>
                        <a:rPr lang="en-US" sz="2400" kern="0">
                          <a:effectLst/>
                        </a:rPr>
                        <a:t>math.cosh(x)</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en-US" sz="2400" kern="0">
                          <a:effectLst/>
                        </a:rPr>
                        <a:t>cosh x</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just" fontAlgn="base">
                        <a:lnSpc>
                          <a:spcPts val="1900"/>
                        </a:lnSpc>
                        <a:spcAft>
                          <a:spcPts val="0"/>
                        </a:spcAft>
                      </a:pPr>
                      <a:r>
                        <a:rPr lang="zh-CN" sz="2400" kern="0">
                          <a:effectLst/>
                        </a:rPr>
                        <a:t>返回</a:t>
                      </a:r>
                      <a:r>
                        <a:rPr lang="en-US" sz="2400" kern="0">
                          <a:effectLst/>
                        </a:rPr>
                        <a:t>x</a:t>
                      </a:r>
                      <a:r>
                        <a:rPr lang="zh-CN" sz="2400" kern="0">
                          <a:effectLst/>
                        </a:rPr>
                        <a:t>的双曲余弦函数值</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3644880463"/>
                  </a:ext>
                </a:extLst>
              </a:tr>
              <a:tr h="538565">
                <a:tc>
                  <a:txBody>
                    <a:bodyPr/>
                    <a:lstStyle/>
                    <a:p>
                      <a:pPr algn="just" fontAlgn="base">
                        <a:lnSpc>
                          <a:spcPts val="1900"/>
                        </a:lnSpc>
                        <a:spcAft>
                          <a:spcPts val="0"/>
                        </a:spcAft>
                      </a:pPr>
                      <a:r>
                        <a:rPr lang="en-US" sz="2400" kern="0">
                          <a:effectLst/>
                        </a:rPr>
                        <a:t>math.tanh(x)</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en-US" sz="2400" kern="0">
                          <a:effectLst/>
                        </a:rPr>
                        <a:t>tanh x</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just" fontAlgn="base">
                        <a:lnSpc>
                          <a:spcPts val="1900"/>
                        </a:lnSpc>
                        <a:spcAft>
                          <a:spcPts val="0"/>
                        </a:spcAft>
                      </a:pPr>
                      <a:r>
                        <a:rPr lang="zh-CN" sz="2400" kern="0">
                          <a:effectLst/>
                        </a:rPr>
                        <a:t>返回</a:t>
                      </a:r>
                      <a:r>
                        <a:rPr lang="en-US" sz="2400" kern="0">
                          <a:effectLst/>
                        </a:rPr>
                        <a:t>x</a:t>
                      </a:r>
                      <a:r>
                        <a:rPr lang="zh-CN" sz="2400" kern="0">
                          <a:effectLst/>
                        </a:rPr>
                        <a:t>的双曲正切函数值</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4122612934"/>
                  </a:ext>
                </a:extLst>
              </a:tr>
              <a:tr h="538565">
                <a:tc>
                  <a:txBody>
                    <a:bodyPr/>
                    <a:lstStyle/>
                    <a:p>
                      <a:pPr algn="just" fontAlgn="base">
                        <a:lnSpc>
                          <a:spcPts val="1900"/>
                        </a:lnSpc>
                        <a:spcAft>
                          <a:spcPts val="0"/>
                        </a:spcAft>
                      </a:pPr>
                      <a:r>
                        <a:rPr lang="en-US" sz="2400" kern="0">
                          <a:effectLst/>
                        </a:rPr>
                        <a:t>math.asinh(x)</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en-US" sz="2400" kern="0">
                          <a:effectLst/>
                        </a:rPr>
                        <a:t>arcsinh x</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just" fontAlgn="base">
                        <a:lnSpc>
                          <a:spcPts val="1900"/>
                        </a:lnSpc>
                        <a:spcAft>
                          <a:spcPts val="0"/>
                        </a:spcAft>
                      </a:pPr>
                      <a:r>
                        <a:rPr lang="zh-CN" sz="2400" kern="0">
                          <a:effectLst/>
                        </a:rPr>
                        <a:t>返回</a:t>
                      </a:r>
                      <a:r>
                        <a:rPr lang="en-US" sz="2400" kern="0">
                          <a:effectLst/>
                        </a:rPr>
                        <a:t>x</a:t>
                      </a:r>
                      <a:r>
                        <a:rPr lang="zh-CN" sz="2400" kern="0">
                          <a:effectLst/>
                        </a:rPr>
                        <a:t>的反双曲正弦函数值</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623828530"/>
                  </a:ext>
                </a:extLst>
              </a:tr>
              <a:tr h="538565">
                <a:tc>
                  <a:txBody>
                    <a:bodyPr/>
                    <a:lstStyle/>
                    <a:p>
                      <a:pPr algn="just" fontAlgn="base">
                        <a:lnSpc>
                          <a:spcPts val="1900"/>
                        </a:lnSpc>
                        <a:spcAft>
                          <a:spcPts val="0"/>
                        </a:spcAft>
                      </a:pPr>
                      <a:r>
                        <a:rPr lang="en-US" sz="2400" kern="0">
                          <a:effectLst/>
                        </a:rPr>
                        <a:t>math.acosh(x)</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en-US" sz="2400" kern="0">
                          <a:effectLst/>
                        </a:rPr>
                        <a:t>arccosh x</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just" fontAlgn="base">
                        <a:lnSpc>
                          <a:spcPts val="1900"/>
                        </a:lnSpc>
                        <a:spcAft>
                          <a:spcPts val="0"/>
                        </a:spcAft>
                      </a:pPr>
                      <a:r>
                        <a:rPr lang="zh-CN" sz="2400" kern="0">
                          <a:effectLst/>
                        </a:rPr>
                        <a:t>返回</a:t>
                      </a:r>
                      <a:r>
                        <a:rPr lang="en-US" sz="2400" kern="0">
                          <a:effectLst/>
                        </a:rPr>
                        <a:t>x</a:t>
                      </a:r>
                      <a:r>
                        <a:rPr lang="zh-CN" sz="2400" kern="0">
                          <a:effectLst/>
                        </a:rPr>
                        <a:t>的反双曲余弦函数值</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736181335"/>
                  </a:ext>
                </a:extLst>
              </a:tr>
              <a:tr h="538565">
                <a:tc>
                  <a:txBody>
                    <a:bodyPr/>
                    <a:lstStyle/>
                    <a:p>
                      <a:pPr algn="just" fontAlgn="base">
                        <a:lnSpc>
                          <a:spcPts val="1900"/>
                        </a:lnSpc>
                        <a:spcAft>
                          <a:spcPts val="0"/>
                        </a:spcAft>
                      </a:pPr>
                      <a:r>
                        <a:rPr lang="en-US" sz="2400" kern="0">
                          <a:effectLst/>
                        </a:rPr>
                        <a:t>math.atanh(x)</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ts val="1900"/>
                        </a:lnSpc>
                        <a:spcAft>
                          <a:spcPts val="0"/>
                        </a:spcAft>
                      </a:pPr>
                      <a:r>
                        <a:rPr lang="en-US" sz="2400" kern="0">
                          <a:effectLst/>
                        </a:rPr>
                        <a:t>arctanh x</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just" fontAlgn="base">
                        <a:lnSpc>
                          <a:spcPts val="1900"/>
                        </a:lnSpc>
                        <a:spcAft>
                          <a:spcPts val="0"/>
                        </a:spcAft>
                      </a:pPr>
                      <a:r>
                        <a:rPr lang="zh-CN" sz="2400" kern="0" dirty="0">
                          <a:effectLst/>
                        </a:rPr>
                        <a:t>返回</a:t>
                      </a:r>
                      <a:r>
                        <a:rPr lang="en-US" sz="2400" kern="0" dirty="0">
                          <a:effectLst/>
                        </a:rPr>
                        <a:t>x</a:t>
                      </a:r>
                      <a:r>
                        <a:rPr lang="zh-CN" sz="2400" kern="0" dirty="0">
                          <a:effectLst/>
                        </a:rPr>
                        <a:t>的反双曲正切函数值</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1966846333"/>
                  </a:ext>
                </a:extLst>
              </a:tr>
            </a:tbl>
          </a:graphicData>
        </a:graphic>
      </p:graphicFrame>
    </p:spTree>
    <p:extLst>
      <p:ext uri="{BB962C8B-B14F-4D97-AF65-F5344CB8AC3E}">
        <p14:creationId xmlns:p14="http://schemas.microsoft.com/office/powerpoint/2010/main" val="31236982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表</a:t>
            </a:r>
            <a:r>
              <a:rPr lang="en-US" altLang="zh-CN" dirty="0"/>
              <a:t>11-5  math</a:t>
            </a:r>
            <a:r>
              <a:rPr lang="zh-CN" altLang="en-US" dirty="0"/>
              <a:t>库的</a:t>
            </a:r>
            <a:r>
              <a:rPr lang="en-US" altLang="zh-CN" dirty="0"/>
              <a:t>4</a:t>
            </a:r>
            <a:r>
              <a:rPr lang="zh-CN" altLang="en-US" dirty="0"/>
              <a:t>个高等特殊函数</a:t>
            </a:r>
          </a:p>
        </p:txBody>
      </p:sp>
      <mc:AlternateContent xmlns:mc="http://schemas.openxmlformats.org/markup-compatibility/2006" xmlns:a14="http://schemas.microsoft.com/office/drawing/2010/main">
        <mc:Choice Requires="a14">
          <p:graphicFrame>
            <p:nvGraphicFramePr>
              <p:cNvPr id="6" name="内容占位符 5"/>
              <p:cNvGraphicFramePr>
                <a:graphicFrameLocks noGrp="1"/>
              </p:cNvGraphicFramePr>
              <p:nvPr>
                <p:ph idx="1"/>
                <p:extLst>
                  <p:ext uri="{D42A27DB-BD31-4B8C-83A1-F6EECF244321}">
                    <p14:modId xmlns:p14="http://schemas.microsoft.com/office/powerpoint/2010/main" val="2042187369"/>
                  </p:ext>
                </p:extLst>
              </p:nvPr>
            </p:nvGraphicFramePr>
            <p:xfrm>
              <a:off x="767408" y="1628800"/>
              <a:ext cx="10754667" cy="4536503"/>
            </p:xfrm>
            <a:graphic>
              <a:graphicData uri="http://schemas.openxmlformats.org/drawingml/2006/table">
                <a:tbl>
                  <a:tblPr firstRow="1" firstCol="1" bandRow="1">
                    <a:tableStyleId>{5C22544A-7EE6-4342-B048-85BDC9FD1C3A}</a:tableStyleId>
                  </a:tblPr>
                  <a:tblGrid>
                    <a:gridCol w="2592288">
                      <a:extLst>
                        <a:ext uri="{9D8B030D-6E8A-4147-A177-3AD203B41FA5}">
                          <a16:colId xmlns:a16="http://schemas.microsoft.com/office/drawing/2014/main" val="852119418"/>
                        </a:ext>
                      </a:extLst>
                    </a:gridCol>
                    <a:gridCol w="2465957">
                      <a:extLst>
                        <a:ext uri="{9D8B030D-6E8A-4147-A177-3AD203B41FA5}">
                          <a16:colId xmlns:a16="http://schemas.microsoft.com/office/drawing/2014/main" val="3509755286"/>
                        </a:ext>
                      </a:extLst>
                    </a:gridCol>
                    <a:gridCol w="5696422">
                      <a:extLst>
                        <a:ext uri="{9D8B030D-6E8A-4147-A177-3AD203B41FA5}">
                          <a16:colId xmlns:a16="http://schemas.microsoft.com/office/drawing/2014/main" val="3471737214"/>
                        </a:ext>
                      </a:extLst>
                    </a:gridCol>
                  </a:tblGrid>
                  <a:tr h="661701">
                    <a:tc>
                      <a:txBody>
                        <a:bodyPr/>
                        <a:lstStyle/>
                        <a:p>
                          <a:pPr algn="ctr" fontAlgn="base">
                            <a:lnSpc>
                              <a:spcPct val="100000"/>
                            </a:lnSpc>
                            <a:spcAft>
                              <a:spcPts val="0"/>
                            </a:spcAft>
                          </a:pPr>
                          <a:r>
                            <a:rPr lang="zh-CN" sz="2400" kern="0">
                              <a:effectLst/>
                            </a:rPr>
                            <a:t>函数</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ct val="100000"/>
                            </a:lnSpc>
                            <a:spcAft>
                              <a:spcPts val="0"/>
                            </a:spcAft>
                          </a:pPr>
                          <a:r>
                            <a:rPr lang="zh-CN" sz="2400" kern="0">
                              <a:effectLst/>
                            </a:rPr>
                            <a:t>数学表示</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ct val="100000"/>
                            </a:lnSpc>
                            <a:spcAft>
                              <a:spcPts val="0"/>
                            </a:spcAft>
                          </a:pPr>
                          <a:r>
                            <a:rPr lang="zh-CN" sz="2400" kern="0">
                              <a:effectLst/>
                            </a:rPr>
                            <a:t>描述</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3426900048"/>
                      </a:ext>
                    </a:extLst>
                  </a:tr>
                  <a:tr h="913433">
                    <a:tc>
                      <a:txBody>
                        <a:bodyPr/>
                        <a:lstStyle/>
                        <a:p>
                          <a:pPr algn="just" fontAlgn="base">
                            <a:lnSpc>
                              <a:spcPct val="100000"/>
                            </a:lnSpc>
                            <a:spcAft>
                              <a:spcPts val="0"/>
                            </a:spcAft>
                          </a:pPr>
                          <a:r>
                            <a:rPr lang="en-US" sz="2400" kern="0">
                              <a:effectLst/>
                            </a:rPr>
                            <a:t>math.erf(x)</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l">
                            <a:lnSpc>
                              <a:spcPct val="100000"/>
                            </a:lnSpc>
                            <a:spcAft>
                              <a:spcPts val="0"/>
                            </a:spcAft>
                          </a:pPr>
                          <a14:m>
                            <m:oMathPara xmlns:m="http://schemas.openxmlformats.org/officeDocument/2006/math">
                              <m:oMathParaPr>
                                <m:jc m:val="centerGroup"/>
                              </m:oMathParaPr>
                              <m:oMath xmlns:m="http://schemas.openxmlformats.org/officeDocument/2006/math">
                                <m:f>
                                  <m:fPr>
                                    <m:ctrlPr>
                                      <a:rPr lang="zh-CN" sz="2400" i="1" kern="0">
                                        <a:effectLst/>
                                        <a:latin typeface="Cambria Math" panose="02040503050406030204" pitchFamily="18" charset="0"/>
                                      </a:rPr>
                                    </m:ctrlPr>
                                  </m:fPr>
                                  <m:num>
                                    <m:r>
                                      <a:rPr lang="en-US" sz="2400" kern="0">
                                        <a:effectLst/>
                                        <a:latin typeface="Cambria Math" panose="02040503050406030204" pitchFamily="18" charset="0"/>
                                      </a:rPr>
                                      <m:t>2</m:t>
                                    </m:r>
                                  </m:num>
                                  <m:den>
                                    <m:rad>
                                      <m:radPr>
                                        <m:degHide m:val="on"/>
                                        <m:ctrlPr>
                                          <a:rPr lang="zh-CN" sz="2400" i="1" kern="0">
                                            <a:effectLst/>
                                            <a:latin typeface="Cambria Math" panose="02040503050406030204" pitchFamily="18" charset="0"/>
                                          </a:rPr>
                                        </m:ctrlPr>
                                      </m:radPr>
                                      <m:deg/>
                                      <m:e>
                                        <m:r>
                                          <a:rPr lang="en-US" sz="2400" kern="0">
                                            <a:effectLst/>
                                            <a:latin typeface="Cambria Math" panose="02040503050406030204" pitchFamily="18" charset="0"/>
                                          </a:rPr>
                                          <m:t>𝜋</m:t>
                                        </m:r>
                                      </m:e>
                                    </m:rad>
                                  </m:den>
                                </m:f>
                                <m:nary>
                                  <m:naryPr>
                                    <m:limLoc m:val="subSup"/>
                                    <m:ctrlPr>
                                      <a:rPr lang="zh-CN" sz="2400" i="1" kern="0">
                                        <a:effectLst/>
                                        <a:latin typeface="Cambria Math" panose="02040503050406030204" pitchFamily="18" charset="0"/>
                                      </a:rPr>
                                    </m:ctrlPr>
                                  </m:naryPr>
                                  <m:sub>
                                    <m:r>
                                      <a:rPr lang="en-US" sz="2400" kern="0">
                                        <a:effectLst/>
                                        <a:latin typeface="Cambria Math" panose="02040503050406030204" pitchFamily="18" charset="0"/>
                                      </a:rPr>
                                      <m:t>0</m:t>
                                    </m:r>
                                  </m:sub>
                                  <m:sup>
                                    <m:r>
                                      <a:rPr lang="en-US" sz="2400" kern="0">
                                        <a:effectLst/>
                                        <a:latin typeface="Cambria Math" panose="02040503050406030204" pitchFamily="18" charset="0"/>
                                      </a:rPr>
                                      <m:t>𝑥</m:t>
                                    </m:r>
                                  </m:sup>
                                  <m:e>
                                    <m:sSup>
                                      <m:sSupPr>
                                        <m:ctrlPr>
                                          <a:rPr lang="zh-CN" sz="2400" i="1" kern="0">
                                            <a:effectLst/>
                                            <a:latin typeface="Cambria Math" panose="02040503050406030204" pitchFamily="18" charset="0"/>
                                          </a:rPr>
                                        </m:ctrlPr>
                                      </m:sSupPr>
                                      <m:e>
                                        <m:r>
                                          <a:rPr lang="en-US" sz="2400" kern="0">
                                            <a:effectLst/>
                                            <a:latin typeface="Cambria Math" panose="02040503050406030204" pitchFamily="18" charset="0"/>
                                          </a:rPr>
                                          <m:t>𝑒</m:t>
                                        </m:r>
                                      </m:e>
                                      <m:sup>
                                        <m:r>
                                          <a:rPr lang="en-US" sz="2400" kern="0">
                                            <a:effectLst/>
                                            <a:latin typeface="Cambria Math" panose="02040503050406030204" pitchFamily="18" charset="0"/>
                                          </a:rPr>
                                          <m:t>−</m:t>
                                        </m:r>
                                        <m:sSup>
                                          <m:sSupPr>
                                            <m:ctrlPr>
                                              <a:rPr lang="zh-CN" sz="2400" i="1" kern="0">
                                                <a:effectLst/>
                                                <a:latin typeface="Cambria Math" panose="02040503050406030204" pitchFamily="18" charset="0"/>
                                              </a:rPr>
                                            </m:ctrlPr>
                                          </m:sSupPr>
                                          <m:e>
                                            <m:r>
                                              <a:rPr lang="en-US" sz="2400" kern="0">
                                                <a:effectLst/>
                                                <a:latin typeface="Cambria Math" panose="02040503050406030204" pitchFamily="18" charset="0"/>
                                              </a:rPr>
                                              <m:t>𝑡</m:t>
                                            </m:r>
                                          </m:e>
                                          <m:sup>
                                            <m:r>
                                              <a:rPr lang="en-US" sz="2400" kern="0">
                                                <a:effectLst/>
                                                <a:latin typeface="Cambria Math" panose="02040503050406030204" pitchFamily="18" charset="0"/>
                                              </a:rPr>
                                              <m:t>2</m:t>
                                            </m:r>
                                          </m:sup>
                                        </m:sSup>
                                      </m:sup>
                                    </m:sSup>
                                    <m:r>
                                      <a:rPr lang="en-US" sz="2400" kern="0">
                                        <a:effectLst/>
                                        <a:latin typeface="Cambria Math" panose="02040503050406030204" pitchFamily="18" charset="0"/>
                                      </a:rPr>
                                      <m:t>𝑑𝑡</m:t>
                                    </m:r>
                                  </m:e>
                                </m:nary>
                              </m:oMath>
                            </m:oMathPara>
                          </a14:m>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l" fontAlgn="base">
                            <a:lnSpc>
                              <a:spcPct val="100000"/>
                            </a:lnSpc>
                            <a:spcAft>
                              <a:spcPts val="0"/>
                            </a:spcAft>
                          </a:pPr>
                          <a:r>
                            <a:rPr lang="zh-CN" sz="2400" kern="0">
                              <a:effectLst/>
                            </a:rPr>
                            <a:t>高斯误差函数，应用于概率论、统计学等领域</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3353050453"/>
                      </a:ext>
                    </a:extLst>
                  </a:tr>
                  <a:tr h="1383570">
                    <a:tc>
                      <a:txBody>
                        <a:bodyPr/>
                        <a:lstStyle/>
                        <a:p>
                          <a:pPr algn="just" fontAlgn="base">
                            <a:lnSpc>
                              <a:spcPct val="100000"/>
                            </a:lnSpc>
                            <a:spcAft>
                              <a:spcPts val="0"/>
                            </a:spcAft>
                          </a:pPr>
                          <a:r>
                            <a:rPr lang="en-US" sz="2400" kern="0">
                              <a:effectLst/>
                            </a:rPr>
                            <a:t>math.erfc(x)</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a:lnSpc>
                              <a:spcPct val="100000"/>
                            </a:lnSpc>
                            <a:spcAft>
                              <a:spcPts val="0"/>
                            </a:spcAft>
                          </a:pPr>
                          <a14:m>
                            <m:oMathPara xmlns:m="http://schemas.openxmlformats.org/officeDocument/2006/math">
                              <m:oMathParaPr>
                                <m:jc m:val="centerGroup"/>
                              </m:oMathParaPr>
                              <m:oMath xmlns:m="http://schemas.openxmlformats.org/officeDocument/2006/math">
                                <m:f>
                                  <m:fPr>
                                    <m:ctrlPr>
                                      <a:rPr lang="zh-CN" sz="2400" i="1" kern="0">
                                        <a:effectLst/>
                                        <a:latin typeface="Cambria Math" panose="02040503050406030204" pitchFamily="18" charset="0"/>
                                      </a:rPr>
                                    </m:ctrlPr>
                                  </m:fPr>
                                  <m:num>
                                    <m:r>
                                      <a:rPr lang="en-US" sz="2400" kern="0">
                                        <a:effectLst/>
                                        <a:latin typeface="Cambria Math" panose="02040503050406030204" pitchFamily="18" charset="0"/>
                                      </a:rPr>
                                      <m:t>2</m:t>
                                    </m:r>
                                  </m:num>
                                  <m:den>
                                    <m:rad>
                                      <m:radPr>
                                        <m:degHide m:val="on"/>
                                        <m:ctrlPr>
                                          <a:rPr lang="zh-CN" sz="2400" i="1" kern="0">
                                            <a:effectLst/>
                                            <a:latin typeface="Cambria Math" panose="02040503050406030204" pitchFamily="18" charset="0"/>
                                          </a:rPr>
                                        </m:ctrlPr>
                                      </m:radPr>
                                      <m:deg/>
                                      <m:e>
                                        <m:r>
                                          <a:rPr lang="en-US" sz="2400" kern="0">
                                            <a:effectLst/>
                                            <a:latin typeface="Cambria Math" panose="02040503050406030204" pitchFamily="18" charset="0"/>
                                          </a:rPr>
                                          <m:t>𝜋</m:t>
                                        </m:r>
                                      </m:e>
                                    </m:rad>
                                  </m:den>
                                </m:f>
                                <m:nary>
                                  <m:naryPr>
                                    <m:limLoc m:val="subSup"/>
                                    <m:ctrlPr>
                                      <a:rPr lang="zh-CN" sz="2400" i="1" kern="0">
                                        <a:effectLst/>
                                        <a:latin typeface="Cambria Math" panose="02040503050406030204" pitchFamily="18" charset="0"/>
                                      </a:rPr>
                                    </m:ctrlPr>
                                  </m:naryPr>
                                  <m:sub>
                                    <m:r>
                                      <a:rPr lang="en-US" sz="2400" kern="0">
                                        <a:effectLst/>
                                        <a:latin typeface="Cambria Math" panose="02040503050406030204" pitchFamily="18" charset="0"/>
                                      </a:rPr>
                                      <m:t>𝑥</m:t>
                                    </m:r>
                                  </m:sub>
                                  <m:sup>
                                    <m:r>
                                      <a:rPr lang="en-US" sz="2400" kern="0">
                                        <a:effectLst/>
                                        <a:latin typeface="Cambria Math" panose="02040503050406030204" pitchFamily="18" charset="0"/>
                                      </a:rPr>
                                      <m:t>∞</m:t>
                                    </m:r>
                                  </m:sup>
                                  <m:e>
                                    <m:sSup>
                                      <m:sSupPr>
                                        <m:ctrlPr>
                                          <a:rPr lang="zh-CN" sz="2400" i="1" kern="0">
                                            <a:effectLst/>
                                            <a:latin typeface="Cambria Math" panose="02040503050406030204" pitchFamily="18" charset="0"/>
                                          </a:rPr>
                                        </m:ctrlPr>
                                      </m:sSupPr>
                                      <m:e>
                                        <m:r>
                                          <a:rPr lang="en-US" sz="2400" kern="0">
                                            <a:effectLst/>
                                            <a:latin typeface="Cambria Math" panose="02040503050406030204" pitchFamily="18" charset="0"/>
                                          </a:rPr>
                                          <m:t>𝑒</m:t>
                                        </m:r>
                                      </m:e>
                                      <m:sup>
                                        <m:r>
                                          <a:rPr lang="en-US" sz="2400" kern="0">
                                            <a:effectLst/>
                                            <a:latin typeface="Cambria Math" panose="02040503050406030204" pitchFamily="18" charset="0"/>
                                          </a:rPr>
                                          <m:t>−</m:t>
                                        </m:r>
                                        <m:sSup>
                                          <m:sSupPr>
                                            <m:ctrlPr>
                                              <a:rPr lang="zh-CN" sz="2400" i="1" kern="0">
                                                <a:effectLst/>
                                                <a:latin typeface="Cambria Math" panose="02040503050406030204" pitchFamily="18" charset="0"/>
                                              </a:rPr>
                                            </m:ctrlPr>
                                          </m:sSupPr>
                                          <m:e>
                                            <m:r>
                                              <a:rPr lang="en-US" sz="2400" kern="0">
                                                <a:effectLst/>
                                                <a:latin typeface="Cambria Math" panose="02040503050406030204" pitchFamily="18" charset="0"/>
                                              </a:rPr>
                                              <m:t>𝑡</m:t>
                                            </m:r>
                                          </m:e>
                                          <m:sup>
                                            <m:r>
                                              <a:rPr lang="en-US" sz="2400" kern="0">
                                                <a:effectLst/>
                                                <a:latin typeface="Cambria Math" panose="02040503050406030204" pitchFamily="18" charset="0"/>
                                              </a:rPr>
                                              <m:t>2</m:t>
                                            </m:r>
                                          </m:sup>
                                        </m:sSup>
                                      </m:sup>
                                    </m:sSup>
                                    <m:r>
                                      <a:rPr lang="en-US" sz="2400" kern="0">
                                        <a:effectLst/>
                                        <a:latin typeface="Cambria Math" panose="02040503050406030204" pitchFamily="18" charset="0"/>
                                      </a:rPr>
                                      <m:t>𝑑𝑡</m:t>
                                    </m:r>
                                  </m:e>
                                </m:nary>
                              </m:oMath>
                            </m:oMathPara>
                          </a14:m>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l" fontAlgn="base">
                            <a:lnSpc>
                              <a:spcPct val="100000"/>
                            </a:lnSpc>
                            <a:spcAft>
                              <a:spcPts val="0"/>
                            </a:spcAft>
                          </a:pPr>
                          <a:r>
                            <a:rPr lang="zh-CN" sz="2400" kern="0">
                              <a:effectLst/>
                            </a:rPr>
                            <a:t>余补高斯误差函数，</a:t>
                          </a:r>
                          <a:r>
                            <a:rPr lang="en-US" sz="2400" kern="0">
                              <a:effectLst/>
                            </a:rPr>
                            <a:t>math.erfc(x)=1 - math.erf(x)</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2818275042"/>
                      </a:ext>
                    </a:extLst>
                  </a:tr>
                  <a:tr h="916098">
                    <a:tc>
                      <a:txBody>
                        <a:bodyPr/>
                        <a:lstStyle/>
                        <a:p>
                          <a:pPr algn="just" fontAlgn="base">
                            <a:lnSpc>
                              <a:spcPct val="100000"/>
                            </a:lnSpc>
                            <a:spcAft>
                              <a:spcPts val="0"/>
                            </a:spcAft>
                          </a:pPr>
                          <a:r>
                            <a:rPr lang="en-US" sz="2400" kern="0">
                              <a:effectLst/>
                            </a:rPr>
                            <a:t>math.gamma(x)</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a:lnSpc>
                              <a:spcPct val="100000"/>
                            </a:lnSpc>
                            <a:spcAft>
                              <a:spcPts val="0"/>
                            </a:spcAft>
                          </a:pPr>
                          <a14:m>
                            <m:oMathPara xmlns:m="http://schemas.openxmlformats.org/officeDocument/2006/math">
                              <m:oMathParaPr>
                                <m:jc m:val="centerGroup"/>
                              </m:oMathParaPr>
                              <m:oMath xmlns:m="http://schemas.openxmlformats.org/officeDocument/2006/math">
                                <m:nary>
                                  <m:naryPr>
                                    <m:limLoc m:val="subSup"/>
                                    <m:ctrlPr>
                                      <a:rPr lang="zh-CN" sz="2400" i="1" kern="0">
                                        <a:effectLst/>
                                        <a:latin typeface="Cambria Math" panose="02040503050406030204" pitchFamily="18" charset="0"/>
                                      </a:rPr>
                                    </m:ctrlPr>
                                  </m:naryPr>
                                  <m:sub>
                                    <m:r>
                                      <a:rPr lang="en-US" sz="2400" kern="0">
                                        <a:effectLst/>
                                        <a:latin typeface="Cambria Math" panose="02040503050406030204" pitchFamily="18" charset="0"/>
                                      </a:rPr>
                                      <m:t>0</m:t>
                                    </m:r>
                                  </m:sub>
                                  <m:sup>
                                    <m:r>
                                      <a:rPr lang="en-US" sz="2400" kern="0">
                                        <a:effectLst/>
                                        <a:latin typeface="Cambria Math" panose="02040503050406030204" pitchFamily="18" charset="0"/>
                                      </a:rPr>
                                      <m:t>∞</m:t>
                                    </m:r>
                                  </m:sup>
                                  <m:e>
                                    <m:sSup>
                                      <m:sSupPr>
                                        <m:ctrlPr>
                                          <a:rPr lang="zh-CN" sz="2400" i="1" kern="0">
                                            <a:effectLst/>
                                            <a:latin typeface="Cambria Math" panose="02040503050406030204" pitchFamily="18" charset="0"/>
                                          </a:rPr>
                                        </m:ctrlPr>
                                      </m:sSupPr>
                                      <m:e>
                                        <m:r>
                                          <a:rPr lang="en-US" sz="2400" kern="0">
                                            <a:effectLst/>
                                            <a:latin typeface="Cambria Math" panose="02040503050406030204" pitchFamily="18" charset="0"/>
                                          </a:rPr>
                                          <m:t>𝑒</m:t>
                                        </m:r>
                                      </m:e>
                                      <m:sup>
                                        <m:r>
                                          <a:rPr lang="en-US" sz="2400" kern="0">
                                            <a:effectLst/>
                                            <a:latin typeface="Cambria Math" panose="02040503050406030204" pitchFamily="18" charset="0"/>
                                          </a:rPr>
                                          <m:t>𝑡</m:t>
                                        </m:r>
                                        <m:r>
                                          <a:rPr lang="en-US" sz="2400" kern="0">
                                            <a:effectLst/>
                                            <a:latin typeface="Cambria Math" panose="02040503050406030204" pitchFamily="18" charset="0"/>
                                          </a:rPr>
                                          <m:t>−1</m:t>
                                        </m:r>
                                      </m:sup>
                                    </m:sSup>
                                    <m:sSup>
                                      <m:sSupPr>
                                        <m:ctrlPr>
                                          <a:rPr lang="zh-CN" sz="2400" i="1" kern="0">
                                            <a:effectLst/>
                                            <a:latin typeface="Cambria Math" panose="02040503050406030204" pitchFamily="18" charset="0"/>
                                          </a:rPr>
                                        </m:ctrlPr>
                                      </m:sSupPr>
                                      <m:e>
                                        <m:r>
                                          <a:rPr lang="en-US" sz="2400" kern="0">
                                            <a:effectLst/>
                                            <a:latin typeface="Cambria Math" panose="02040503050406030204" pitchFamily="18" charset="0"/>
                                          </a:rPr>
                                          <m:t>𝑒</m:t>
                                        </m:r>
                                      </m:e>
                                      <m:sup>
                                        <m:r>
                                          <a:rPr lang="en-US" sz="2400" kern="0">
                                            <a:effectLst/>
                                            <a:latin typeface="Cambria Math" panose="02040503050406030204" pitchFamily="18" charset="0"/>
                                          </a:rPr>
                                          <m:t>−</m:t>
                                        </m:r>
                                        <m:r>
                                          <a:rPr lang="en-US" sz="2400" kern="0">
                                            <a:effectLst/>
                                            <a:latin typeface="Cambria Math" panose="02040503050406030204" pitchFamily="18" charset="0"/>
                                          </a:rPr>
                                          <m:t>𝑥</m:t>
                                        </m:r>
                                      </m:sup>
                                    </m:sSup>
                                    <m:r>
                                      <a:rPr lang="en-US" sz="2400" kern="0">
                                        <a:effectLst/>
                                        <a:latin typeface="Cambria Math" panose="02040503050406030204" pitchFamily="18" charset="0"/>
                                      </a:rPr>
                                      <m:t>𝑑𝑥</m:t>
                                    </m:r>
                                  </m:e>
                                </m:nary>
                              </m:oMath>
                            </m:oMathPara>
                          </a14:m>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l" fontAlgn="base">
                            <a:lnSpc>
                              <a:spcPct val="100000"/>
                            </a:lnSpc>
                            <a:spcAft>
                              <a:spcPts val="0"/>
                            </a:spcAft>
                          </a:pPr>
                          <a:r>
                            <a:rPr lang="zh-CN" sz="2400" kern="0">
                              <a:effectLst/>
                            </a:rPr>
                            <a:t>伽玛（</a:t>
                          </a:r>
                          <a:r>
                            <a:rPr lang="en-US" sz="2400" kern="0">
                              <a:effectLst/>
                            </a:rPr>
                            <a:t>Gamma</a:t>
                          </a:r>
                          <a:r>
                            <a:rPr lang="zh-CN" sz="2400" kern="0">
                              <a:effectLst/>
                            </a:rPr>
                            <a:t>）函数，也叫欧拉第二积分函数</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3075019280"/>
                      </a:ext>
                    </a:extLst>
                  </a:tr>
                  <a:tr h="661701">
                    <a:tc>
                      <a:txBody>
                        <a:bodyPr/>
                        <a:lstStyle/>
                        <a:p>
                          <a:pPr algn="just" fontAlgn="base">
                            <a:lnSpc>
                              <a:spcPct val="100000"/>
                            </a:lnSpc>
                            <a:spcAft>
                              <a:spcPts val="0"/>
                            </a:spcAft>
                          </a:pPr>
                          <a:r>
                            <a:rPr lang="en-US" sz="2400" kern="0">
                              <a:effectLst/>
                            </a:rPr>
                            <a:t>math.lgamma(x)</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ct val="100000"/>
                            </a:lnSpc>
                            <a:spcAft>
                              <a:spcPts val="0"/>
                            </a:spcAft>
                          </a:pPr>
                          <a:r>
                            <a:rPr lang="en-US" sz="2400" kern="0">
                              <a:effectLst/>
                            </a:rPr>
                            <a:t>ln(gamma(x))</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l" fontAlgn="base">
                            <a:lnSpc>
                              <a:spcPct val="100000"/>
                            </a:lnSpc>
                            <a:spcAft>
                              <a:spcPts val="0"/>
                            </a:spcAft>
                          </a:pPr>
                          <a:r>
                            <a:rPr lang="zh-CN" sz="2400" kern="0" dirty="0">
                              <a:effectLst/>
                            </a:rPr>
                            <a:t>伽玛函数的自然对数</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1445657811"/>
                      </a:ext>
                    </a:extLst>
                  </a:tr>
                </a:tbl>
              </a:graphicData>
            </a:graphic>
          </p:graphicFrame>
        </mc:Choice>
        <mc:Fallback xmlns="">
          <p:graphicFrame>
            <p:nvGraphicFramePr>
              <p:cNvPr id="6" name="内容占位符 5"/>
              <p:cNvGraphicFramePr>
                <a:graphicFrameLocks noGrp="1"/>
              </p:cNvGraphicFramePr>
              <p:nvPr>
                <p:ph idx="1"/>
                <p:extLst>
                  <p:ext uri="{D42A27DB-BD31-4B8C-83A1-F6EECF244321}">
                    <p14:modId xmlns:p14="http://schemas.microsoft.com/office/powerpoint/2010/main" val="2042187369"/>
                  </p:ext>
                </p:extLst>
              </p:nvPr>
            </p:nvGraphicFramePr>
            <p:xfrm>
              <a:off x="767408" y="1628800"/>
              <a:ext cx="10754667" cy="4536503"/>
            </p:xfrm>
            <a:graphic>
              <a:graphicData uri="http://schemas.openxmlformats.org/drawingml/2006/table">
                <a:tbl>
                  <a:tblPr firstRow="1" firstCol="1" bandRow="1">
                    <a:tableStyleId>{5C22544A-7EE6-4342-B048-85BDC9FD1C3A}</a:tableStyleId>
                  </a:tblPr>
                  <a:tblGrid>
                    <a:gridCol w="2592288">
                      <a:extLst>
                        <a:ext uri="{9D8B030D-6E8A-4147-A177-3AD203B41FA5}">
                          <a16:colId xmlns:a16="http://schemas.microsoft.com/office/drawing/2014/main" val="852119418"/>
                        </a:ext>
                      </a:extLst>
                    </a:gridCol>
                    <a:gridCol w="2465957">
                      <a:extLst>
                        <a:ext uri="{9D8B030D-6E8A-4147-A177-3AD203B41FA5}">
                          <a16:colId xmlns:a16="http://schemas.microsoft.com/office/drawing/2014/main" val="3509755286"/>
                        </a:ext>
                      </a:extLst>
                    </a:gridCol>
                    <a:gridCol w="5696422">
                      <a:extLst>
                        <a:ext uri="{9D8B030D-6E8A-4147-A177-3AD203B41FA5}">
                          <a16:colId xmlns:a16="http://schemas.microsoft.com/office/drawing/2014/main" val="3471737214"/>
                        </a:ext>
                      </a:extLst>
                    </a:gridCol>
                  </a:tblGrid>
                  <a:tr h="661701">
                    <a:tc>
                      <a:txBody>
                        <a:bodyPr/>
                        <a:lstStyle/>
                        <a:p>
                          <a:pPr algn="ctr" fontAlgn="base">
                            <a:lnSpc>
                              <a:spcPct val="100000"/>
                            </a:lnSpc>
                            <a:spcAft>
                              <a:spcPts val="0"/>
                            </a:spcAft>
                          </a:pPr>
                          <a:r>
                            <a:rPr lang="zh-CN" sz="2400" kern="0">
                              <a:effectLst/>
                            </a:rPr>
                            <a:t>函数</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ct val="100000"/>
                            </a:lnSpc>
                            <a:spcAft>
                              <a:spcPts val="0"/>
                            </a:spcAft>
                          </a:pPr>
                          <a:r>
                            <a:rPr lang="zh-CN" sz="2400" kern="0">
                              <a:effectLst/>
                            </a:rPr>
                            <a:t>数学表示</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ct val="100000"/>
                            </a:lnSpc>
                            <a:spcAft>
                              <a:spcPts val="0"/>
                            </a:spcAft>
                          </a:pPr>
                          <a:r>
                            <a:rPr lang="zh-CN" sz="2400" kern="0">
                              <a:effectLst/>
                            </a:rPr>
                            <a:t>描述</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3426900048"/>
                      </a:ext>
                    </a:extLst>
                  </a:tr>
                  <a:tr h="913433">
                    <a:tc>
                      <a:txBody>
                        <a:bodyPr/>
                        <a:lstStyle/>
                        <a:p>
                          <a:pPr algn="just" fontAlgn="base">
                            <a:lnSpc>
                              <a:spcPct val="100000"/>
                            </a:lnSpc>
                            <a:spcAft>
                              <a:spcPts val="0"/>
                            </a:spcAft>
                          </a:pPr>
                          <a:r>
                            <a:rPr lang="en-US" sz="2400" kern="0">
                              <a:effectLst/>
                            </a:rPr>
                            <a:t>math.erf(x)</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endParaRPr lang="zh-CN"/>
                        </a:p>
                      </a:txBody>
                      <a:tcPr marL="68580" marR="68580" marT="9525" marB="0" anchor="ctr">
                        <a:blipFill>
                          <a:blip r:embed="rId2"/>
                          <a:stretch>
                            <a:fillRect l="-105432" t="-73333" r="-231852" b="-328000"/>
                          </a:stretch>
                        </a:blipFill>
                      </a:tcPr>
                    </a:tc>
                    <a:tc>
                      <a:txBody>
                        <a:bodyPr/>
                        <a:lstStyle/>
                        <a:p>
                          <a:pPr algn="l" fontAlgn="base">
                            <a:lnSpc>
                              <a:spcPct val="100000"/>
                            </a:lnSpc>
                            <a:spcAft>
                              <a:spcPts val="0"/>
                            </a:spcAft>
                          </a:pPr>
                          <a:r>
                            <a:rPr lang="zh-CN" sz="2400" kern="0">
                              <a:effectLst/>
                            </a:rPr>
                            <a:t>高斯误差函数，应用于概率论、统计学等领域</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3353050453"/>
                      </a:ext>
                    </a:extLst>
                  </a:tr>
                  <a:tr h="1383570">
                    <a:tc>
                      <a:txBody>
                        <a:bodyPr/>
                        <a:lstStyle/>
                        <a:p>
                          <a:pPr algn="just" fontAlgn="base">
                            <a:lnSpc>
                              <a:spcPct val="100000"/>
                            </a:lnSpc>
                            <a:spcAft>
                              <a:spcPts val="0"/>
                            </a:spcAft>
                          </a:pPr>
                          <a:r>
                            <a:rPr lang="en-US" sz="2400" kern="0">
                              <a:effectLst/>
                            </a:rPr>
                            <a:t>math.erfc(x)</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endParaRPr lang="zh-CN"/>
                        </a:p>
                      </a:txBody>
                      <a:tcPr marL="68580" marR="68580" marT="9525" marB="0" anchor="ctr">
                        <a:blipFill>
                          <a:blip r:embed="rId2"/>
                          <a:stretch>
                            <a:fillRect l="-105432" t="-114537" r="-231852" b="-116740"/>
                          </a:stretch>
                        </a:blipFill>
                      </a:tcPr>
                    </a:tc>
                    <a:tc>
                      <a:txBody>
                        <a:bodyPr/>
                        <a:lstStyle/>
                        <a:p>
                          <a:pPr algn="l" fontAlgn="base">
                            <a:lnSpc>
                              <a:spcPct val="100000"/>
                            </a:lnSpc>
                            <a:spcAft>
                              <a:spcPts val="0"/>
                            </a:spcAft>
                          </a:pPr>
                          <a:r>
                            <a:rPr lang="zh-CN" sz="2400" kern="0">
                              <a:effectLst/>
                            </a:rPr>
                            <a:t>余补高斯误差函数，</a:t>
                          </a:r>
                          <a:r>
                            <a:rPr lang="en-US" sz="2400" kern="0">
                              <a:effectLst/>
                            </a:rPr>
                            <a:t>math.erfc(x)=1 - math.erf(x)</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2818275042"/>
                      </a:ext>
                    </a:extLst>
                  </a:tr>
                  <a:tr h="916098">
                    <a:tc>
                      <a:txBody>
                        <a:bodyPr/>
                        <a:lstStyle/>
                        <a:p>
                          <a:pPr algn="just" fontAlgn="base">
                            <a:lnSpc>
                              <a:spcPct val="100000"/>
                            </a:lnSpc>
                            <a:spcAft>
                              <a:spcPts val="0"/>
                            </a:spcAft>
                          </a:pPr>
                          <a:r>
                            <a:rPr lang="en-US" sz="2400" kern="0">
                              <a:effectLst/>
                            </a:rPr>
                            <a:t>math.gamma(x)</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endParaRPr lang="zh-CN"/>
                        </a:p>
                      </a:txBody>
                      <a:tcPr marL="68580" marR="68580" marT="9525" marB="0" anchor="ctr">
                        <a:blipFill>
                          <a:blip r:embed="rId2"/>
                          <a:stretch>
                            <a:fillRect l="-105432" t="-324667" r="-231852" b="-76667"/>
                          </a:stretch>
                        </a:blipFill>
                      </a:tcPr>
                    </a:tc>
                    <a:tc>
                      <a:txBody>
                        <a:bodyPr/>
                        <a:lstStyle/>
                        <a:p>
                          <a:pPr algn="l" fontAlgn="base">
                            <a:lnSpc>
                              <a:spcPct val="100000"/>
                            </a:lnSpc>
                            <a:spcAft>
                              <a:spcPts val="0"/>
                            </a:spcAft>
                          </a:pPr>
                          <a:r>
                            <a:rPr lang="zh-CN" sz="2400" kern="0">
                              <a:effectLst/>
                            </a:rPr>
                            <a:t>伽玛（</a:t>
                          </a:r>
                          <a:r>
                            <a:rPr lang="en-US" sz="2400" kern="0">
                              <a:effectLst/>
                            </a:rPr>
                            <a:t>Gamma</a:t>
                          </a:r>
                          <a:r>
                            <a:rPr lang="zh-CN" sz="2400" kern="0">
                              <a:effectLst/>
                            </a:rPr>
                            <a:t>）函数，也叫欧拉第二积分函数</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3075019280"/>
                      </a:ext>
                    </a:extLst>
                  </a:tr>
                  <a:tr h="661701">
                    <a:tc>
                      <a:txBody>
                        <a:bodyPr/>
                        <a:lstStyle/>
                        <a:p>
                          <a:pPr algn="just" fontAlgn="base">
                            <a:lnSpc>
                              <a:spcPct val="100000"/>
                            </a:lnSpc>
                            <a:spcAft>
                              <a:spcPts val="0"/>
                            </a:spcAft>
                          </a:pPr>
                          <a:r>
                            <a:rPr lang="en-US" sz="2400" kern="0">
                              <a:effectLst/>
                            </a:rPr>
                            <a:t>math.lgamma(x)</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lnSpc>
                              <a:spcPct val="100000"/>
                            </a:lnSpc>
                            <a:spcAft>
                              <a:spcPts val="0"/>
                            </a:spcAft>
                          </a:pPr>
                          <a:r>
                            <a:rPr lang="en-US" sz="2400" kern="0">
                              <a:effectLst/>
                            </a:rPr>
                            <a:t>ln(gamma(x))</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l" fontAlgn="base">
                            <a:lnSpc>
                              <a:spcPct val="100000"/>
                            </a:lnSpc>
                            <a:spcAft>
                              <a:spcPts val="0"/>
                            </a:spcAft>
                          </a:pPr>
                          <a:r>
                            <a:rPr lang="zh-CN" sz="2400" kern="0" dirty="0">
                              <a:effectLst/>
                            </a:rPr>
                            <a:t>伽玛函数的自然对数</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1445657811"/>
                      </a:ext>
                    </a:extLst>
                  </a:tr>
                </a:tbl>
              </a:graphicData>
            </a:graphic>
          </p:graphicFrame>
        </mc:Fallback>
      </mc:AlternateContent>
    </p:spTree>
    <p:extLst>
      <p:ext uri="{BB962C8B-B14F-4D97-AF65-F5344CB8AC3E}">
        <p14:creationId xmlns:p14="http://schemas.microsoft.com/office/powerpoint/2010/main" val="5188987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11.1.3 	random</a:t>
            </a:r>
            <a:r>
              <a:rPr lang="zh-CN" altLang="en-US" dirty="0"/>
              <a:t>库</a:t>
            </a:r>
          </a:p>
        </p:txBody>
      </p:sp>
      <p:sp>
        <p:nvSpPr>
          <p:cNvPr id="3" name="内容占位符 2"/>
          <p:cNvSpPr>
            <a:spLocks noGrp="1"/>
          </p:cNvSpPr>
          <p:nvPr>
            <p:ph idx="1"/>
          </p:nvPr>
        </p:nvSpPr>
        <p:spPr/>
        <p:txBody>
          <a:bodyPr/>
          <a:lstStyle/>
          <a:p>
            <a:r>
              <a:rPr lang="en-US" altLang="zh-CN" dirty="0"/>
              <a:t>Python</a:t>
            </a:r>
            <a:r>
              <a:rPr lang="zh-CN" altLang="en-US" dirty="0"/>
              <a:t>的标准库</a:t>
            </a:r>
            <a:r>
              <a:rPr lang="en-US" altLang="zh-CN" dirty="0"/>
              <a:t>random</a:t>
            </a:r>
            <a:r>
              <a:rPr lang="zh-CN" altLang="en-US" dirty="0"/>
              <a:t>主要用于产生各种分布的伪随机数序列</a:t>
            </a:r>
            <a:r>
              <a:rPr lang="zh-CN" altLang="en-US" dirty="0" smtClean="0"/>
              <a:t>。</a:t>
            </a:r>
            <a:endParaRPr lang="en-US" altLang="zh-CN" dirty="0" smtClean="0"/>
          </a:p>
          <a:p>
            <a:pPr lvl="1"/>
            <a:r>
              <a:rPr lang="zh-CN" altLang="en-US" dirty="0" smtClean="0"/>
              <a:t>采用</a:t>
            </a:r>
            <a:r>
              <a:rPr lang="zh-CN" altLang="en-US" dirty="0"/>
              <a:t>梅森旋转算法（</a:t>
            </a:r>
            <a:r>
              <a:rPr lang="en-US" altLang="zh-CN" dirty="0" err="1"/>
              <a:t>Mersenne</a:t>
            </a:r>
            <a:r>
              <a:rPr lang="en-US" altLang="zh-CN" dirty="0"/>
              <a:t> twister</a:t>
            </a:r>
            <a:r>
              <a:rPr lang="zh-CN" altLang="en-US" dirty="0"/>
              <a:t>）生成伪随机数</a:t>
            </a:r>
            <a:r>
              <a:rPr lang="zh-CN" altLang="en-US" dirty="0" smtClean="0"/>
              <a:t>序列</a:t>
            </a:r>
            <a:endParaRPr lang="en-US" altLang="zh-CN" dirty="0" smtClean="0"/>
          </a:p>
          <a:p>
            <a:pPr lvl="1"/>
            <a:r>
              <a:rPr lang="zh-CN" altLang="en-US" dirty="0" smtClean="0"/>
              <a:t>可用于除</a:t>
            </a:r>
            <a:r>
              <a:rPr lang="zh-CN" altLang="en-US" dirty="0"/>
              <a:t>随机性要求更高的加解密算法外的大多数工程</a:t>
            </a:r>
            <a:r>
              <a:rPr lang="zh-CN" altLang="en-US" dirty="0" smtClean="0"/>
              <a:t>应用</a:t>
            </a:r>
            <a:endParaRPr lang="en-US" altLang="zh-CN" dirty="0" smtClean="0"/>
          </a:p>
          <a:p>
            <a:r>
              <a:rPr lang="zh-CN" altLang="en-US" dirty="0"/>
              <a:t>所有函数都是基于最基本的</a:t>
            </a:r>
            <a:r>
              <a:rPr lang="en-US" altLang="zh-CN" dirty="0" err="1"/>
              <a:t>random.random</a:t>
            </a:r>
            <a:r>
              <a:rPr lang="en-US" altLang="zh-CN" dirty="0"/>
              <a:t>()</a:t>
            </a:r>
            <a:r>
              <a:rPr lang="zh-CN" altLang="en-US" dirty="0"/>
              <a:t>函数扩展而</a:t>
            </a:r>
            <a:r>
              <a:rPr lang="zh-CN" altLang="en-US" dirty="0" smtClean="0"/>
              <a:t>来</a:t>
            </a:r>
            <a:endParaRPr lang="en-US" altLang="zh-CN" dirty="0" smtClean="0"/>
          </a:p>
          <a:p>
            <a:pPr lvl="1"/>
            <a:r>
              <a:rPr lang="zh-CN" altLang="zh-CN" dirty="0"/>
              <a:t>基本</a:t>
            </a:r>
            <a:r>
              <a:rPr lang="zh-CN" altLang="zh-CN" dirty="0" smtClean="0"/>
              <a:t>随机函数</a:t>
            </a:r>
            <a:endParaRPr lang="en-US" altLang="zh-CN" dirty="0" smtClean="0"/>
          </a:p>
          <a:p>
            <a:pPr lvl="1"/>
            <a:r>
              <a:rPr lang="zh-CN" altLang="zh-CN" dirty="0" smtClean="0"/>
              <a:t>扩展</a:t>
            </a:r>
            <a:r>
              <a:rPr lang="zh-CN" altLang="zh-CN" dirty="0"/>
              <a:t>随机函数</a:t>
            </a:r>
            <a:endParaRPr lang="zh-CN" altLang="en-US" dirty="0"/>
          </a:p>
        </p:txBody>
      </p:sp>
    </p:spTree>
    <p:extLst>
      <p:ext uri="{BB962C8B-B14F-4D97-AF65-F5344CB8AC3E}">
        <p14:creationId xmlns:p14="http://schemas.microsoft.com/office/powerpoint/2010/main" val="23761634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表</a:t>
            </a:r>
            <a:r>
              <a:rPr lang="en-US" altLang="zh-CN" dirty="0"/>
              <a:t>11-6 </a:t>
            </a:r>
            <a:r>
              <a:rPr lang="zh-CN" altLang="en-US" dirty="0"/>
              <a:t>基本随机函数</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2796041137"/>
              </p:ext>
            </p:extLst>
          </p:nvPr>
        </p:nvGraphicFramePr>
        <p:xfrm>
          <a:off x="669925" y="1412776"/>
          <a:ext cx="11042699" cy="1557906"/>
        </p:xfrm>
        <a:graphic>
          <a:graphicData uri="http://schemas.openxmlformats.org/drawingml/2006/table">
            <a:tbl>
              <a:tblPr firstRow="1" firstCol="1" bandRow="1">
                <a:tableStyleId>{5C22544A-7EE6-4342-B048-85BDC9FD1C3A}</a:tableStyleId>
              </a:tblPr>
              <a:tblGrid>
                <a:gridCol w="2620727">
                  <a:extLst>
                    <a:ext uri="{9D8B030D-6E8A-4147-A177-3AD203B41FA5}">
                      <a16:colId xmlns:a16="http://schemas.microsoft.com/office/drawing/2014/main" val="3225829363"/>
                    </a:ext>
                  </a:extLst>
                </a:gridCol>
                <a:gridCol w="8421972">
                  <a:extLst>
                    <a:ext uri="{9D8B030D-6E8A-4147-A177-3AD203B41FA5}">
                      <a16:colId xmlns:a16="http://schemas.microsoft.com/office/drawing/2014/main" val="3600846017"/>
                    </a:ext>
                  </a:extLst>
                </a:gridCol>
              </a:tblGrid>
              <a:tr h="519302">
                <a:tc>
                  <a:txBody>
                    <a:bodyPr/>
                    <a:lstStyle/>
                    <a:p>
                      <a:pPr algn="ctr" fontAlgn="base">
                        <a:spcAft>
                          <a:spcPts val="0"/>
                        </a:spcAft>
                      </a:pPr>
                      <a:r>
                        <a:rPr lang="zh-CN" sz="2400" kern="1200">
                          <a:effectLst/>
                        </a:rPr>
                        <a:t>函数</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spcAft>
                          <a:spcPts val="0"/>
                        </a:spcAft>
                      </a:pPr>
                      <a:r>
                        <a:rPr lang="zh-CN" sz="2400" kern="1200">
                          <a:effectLst/>
                        </a:rPr>
                        <a:t>描述</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25005966"/>
                  </a:ext>
                </a:extLst>
              </a:tr>
              <a:tr h="519302">
                <a:tc>
                  <a:txBody>
                    <a:bodyPr/>
                    <a:lstStyle/>
                    <a:p>
                      <a:pPr algn="just" fontAlgn="base">
                        <a:spcAft>
                          <a:spcPts val="0"/>
                        </a:spcAft>
                      </a:pPr>
                      <a:r>
                        <a:rPr lang="en-US" sz="2400" kern="1200">
                          <a:effectLst/>
                        </a:rPr>
                        <a:t>seed(a=None)</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just" fontAlgn="base">
                        <a:spcAft>
                          <a:spcPts val="0"/>
                        </a:spcAft>
                      </a:pPr>
                      <a:r>
                        <a:rPr lang="zh-CN" sz="2400" kern="1200">
                          <a:effectLst/>
                        </a:rPr>
                        <a:t>初始化随机数种子，默认值为当前系统时间</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4278231641"/>
                  </a:ext>
                </a:extLst>
              </a:tr>
              <a:tr h="519302">
                <a:tc>
                  <a:txBody>
                    <a:bodyPr/>
                    <a:lstStyle/>
                    <a:p>
                      <a:pPr algn="just" fontAlgn="base">
                        <a:spcAft>
                          <a:spcPts val="0"/>
                        </a:spcAft>
                      </a:pPr>
                      <a:r>
                        <a:rPr lang="en-US" sz="2400" kern="1200">
                          <a:effectLst/>
                        </a:rPr>
                        <a:t>random()</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just" fontAlgn="base">
                        <a:spcAft>
                          <a:spcPts val="0"/>
                        </a:spcAft>
                      </a:pPr>
                      <a:r>
                        <a:rPr lang="zh-CN" sz="2400" kern="1200" dirty="0">
                          <a:effectLst/>
                        </a:rPr>
                        <a:t>生成一个</a:t>
                      </a:r>
                      <a:r>
                        <a:rPr lang="en-US" sz="2400" kern="1200" dirty="0">
                          <a:effectLst/>
                        </a:rPr>
                        <a:t>[0.0, 1.0)</a:t>
                      </a:r>
                      <a:r>
                        <a:rPr lang="zh-CN" sz="2400" kern="1200" dirty="0">
                          <a:effectLst/>
                        </a:rPr>
                        <a:t>之间的随机小数</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3598992280"/>
                  </a:ext>
                </a:extLst>
              </a:tr>
            </a:tbl>
          </a:graphicData>
        </a:graphic>
      </p:graphicFrame>
    </p:spTree>
    <p:extLst>
      <p:ext uri="{BB962C8B-B14F-4D97-AF65-F5344CB8AC3E}">
        <p14:creationId xmlns:p14="http://schemas.microsoft.com/office/powerpoint/2010/main" val="31047973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表</a:t>
            </a:r>
            <a:r>
              <a:rPr lang="en-US" altLang="zh-CN" dirty="0"/>
              <a:t>11-7 </a:t>
            </a:r>
            <a:r>
              <a:rPr lang="zh-CN" altLang="en-US" dirty="0"/>
              <a:t>扩展随机函数</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2182073213"/>
              </p:ext>
            </p:extLst>
          </p:nvPr>
        </p:nvGraphicFramePr>
        <p:xfrm>
          <a:off x="669925" y="1340767"/>
          <a:ext cx="10852150" cy="4968552"/>
        </p:xfrm>
        <a:graphic>
          <a:graphicData uri="http://schemas.openxmlformats.org/drawingml/2006/table">
            <a:tbl>
              <a:tblPr firstRow="1" firstCol="1" bandRow="1">
                <a:tableStyleId>{5C22544A-7EE6-4342-B048-85BDC9FD1C3A}</a:tableStyleId>
              </a:tblPr>
              <a:tblGrid>
                <a:gridCol w="3277442">
                  <a:extLst>
                    <a:ext uri="{9D8B030D-6E8A-4147-A177-3AD203B41FA5}">
                      <a16:colId xmlns:a16="http://schemas.microsoft.com/office/drawing/2014/main" val="3746007224"/>
                    </a:ext>
                  </a:extLst>
                </a:gridCol>
                <a:gridCol w="7574708">
                  <a:extLst>
                    <a:ext uri="{9D8B030D-6E8A-4147-A177-3AD203B41FA5}">
                      <a16:colId xmlns:a16="http://schemas.microsoft.com/office/drawing/2014/main" val="736861499"/>
                    </a:ext>
                  </a:extLst>
                </a:gridCol>
              </a:tblGrid>
              <a:tr h="555529">
                <a:tc>
                  <a:txBody>
                    <a:bodyPr/>
                    <a:lstStyle/>
                    <a:p>
                      <a:pPr algn="ctr" fontAlgn="base">
                        <a:spcAft>
                          <a:spcPts val="0"/>
                        </a:spcAft>
                      </a:pPr>
                      <a:r>
                        <a:rPr lang="zh-CN" sz="2400" kern="1200">
                          <a:effectLst/>
                        </a:rPr>
                        <a:t>函数</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ctr" fontAlgn="base">
                        <a:spcAft>
                          <a:spcPts val="0"/>
                        </a:spcAft>
                      </a:pPr>
                      <a:r>
                        <a:rPr lang="zh-CN" sz="2400" kern="1200">
                          <a:effectLst/>
                        </a:rPr>
                        <a:t>描述</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1962974426"/>
                  </a:ext>
                </a:extLst>
              </a:tr>
              <a:tr h="555529">
                <a:tc>
                  <a:txBody>
                    <a:bodyPr/>
                    <a:lstStyle/>
                    <a:p>
                      <a:pPr algn="just" fontAlgn="base">
                        <a:spcAft>
                          <a:spcPts val="0"/>
                        </a:spcAft>
                      </a:pPr>
                      <a:r>
                        <a:rPr lang="en-US" sz="2400" kern="1200">
                          <a:effectLst/>
                        </a:rPr>
                        <a:t>randint(a,b)</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just" fontAlgn="base">
                        <a:spcAft>
                          <a:spcPts val="0"/>
                        </a:spcAft>
                      </a:pPr>
                      <a:r>
                        <a:rPr lang="zh-CN" sz="2400" kern="1200">
                          <a:effectLst/>
                        </a:rPr>
                        <a:t>生成一个</a:t>
                      </a:r>
                      <a:r>
                        <a:rPr lang="en-US" sz="2400" kern="1200">
                          <a:effectLst/>
                        </a:rPr>
                        <a:t>[a,b]</a:t>
                      </a:r>
                      <a:r>
                        <a:rPr lang="zh-CN" sz="2400" kern="1200">
                          <a:effectLst/>
                        </a:rPr>
                        <a:t>之间的整数</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2582803380"/>
                  </a:ext>
                </a:extLst>
              </a:tr>
              <a:tr h="555529">
                <a:tc>
                  <a:txBody>
                    <a:bodyPr/>
                    <a:lstStyle/>
                    <a:p>
                      <a:pPr algn="just" fontAlgn="base">
                        <a:spcAft>
                          <a:spcPts val="0"/>
                        </a:spcAft>
                      </a:pPr>
                      <a:r>
                        <a:rPr lang="en-US" sz="2400" kern="1200">
                          <a:effectLst/>
                        </a:rPr>
                        <a:t>getrandbits(k)</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just" fontAlgn="base">
                        <a:spcAft>
                          <a:spcPts val="0"/>
                        </a:spcAft>
                      </a:pPr>
                      <a:r>
                        <a:rPr lang="zh-CN" sz="2400" kern="1200">
                          <a:effectLst/>
                        </a:rPr>
                        <a:t>生成一个</a:t>
                      </a:r>
                      <a:r>
                        <a:rPr lang="en-US" sz="2400" kern="1200">
                          <a:effectLst/>
                        </a:rPr>
                        <a:t>k</a:t>
                      </a:r>
                      <a:r>
                        <a:rPr lang="zh-CN" sz="2400" kern="1200">
                          <a:effectLst/>
                        </a:rPr>
                        <a:t>比特长度的随机整数</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2853008135"/>
                  </a:ext>
                </a:extLst>
              </a:tr>
              <a:tr h="1079849">
                <a:tc>
                  <a:txBody>
                    <a:bodyPr/>
                    <a:lstStyle/>
                    <a:p>
                      <a:pPr algn="just" fontAlgn="base">
                        <a:spcAft>
                          <a:spcPts val="0"/>
                        </a:spcAft>
                      </a:pPr>
                      <a:r>
                        <a:rPr lang="en-US" sz="2400" kern="1200">
                          <a:effectLst/>
                        </a:rPr>
                        <a:t>randrange(start,stop [,step])</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just" fontAlgn="base">
                        <a:spcAft>
                          <a:spcPts val="0"/>
                        </a:spcAft>
                      </a:pPr>
                      <a:r>
                        <a:rPr lang="zh-CN" sz="2400" kern="1200">
                          <a:effectLst/>
                        </a:rPr>
                        <a:t>生成一个</a:t>
                      </a:r>
                      <a:r>
                        <a:rPr lang="en-US" sz="2400" kern="1200">
                          <a:effectLst/>
                        </a:rPr>
                        <a:t>[start, stop)</a:t>
                      </a:r>
                      <a:r>
                        <a:rPr lang="zh-CN" sz="2400" kern="1200">
                          <a:effectLst/>
                        </a:rPr>
                        <a:t>之间以</a:t>
                      </a:r>
                      <a:r>
                        <a:rPr lang="en-US" sz="2400" kern="1200">
                          <a:effectLst/>
                        </a:rPr>
                        <a:t>step</a:t>
                      </a:r>
                      <a:r>
                        <a:rPr lang="zh-CN" sz="2400" kern="1200">
                          <a:effectLst/>
                        </a:rPr>
                        <a:t>为步数的随机整数</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1661968707"/>
                  </a:ext>
                </a:extLst>
              </a:tr>
              <a:tr h="555529">
                <a:tc>
                  <a:txBody>
                    <a:bodyPr/>
                    <a:lstStyle/>
                    <a:p>
                      <a:pPr algn="just" fontAlgn="base">
                        <a:spcAft>
                          <a:spcPts val="0"/>
                        </a:spcAft>
                      </a:pPr>
                      <a:r>
                        <a:rPr lang="en-US" sz="2400" kern="1200">
                          <a:effectLst/>
                        </a:rPr>
                        <a:t>uniform(a,b)</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just" fontAlgn="base">
                        <a:spcAft>
                          <a:spcPts val="0"/>
                        </a:spcAft>
                      </a:pPr>
                      <a:r>
                        <a:rPr lang="zh-CN" sz="2400" kern="1200">
                          <a:effectLst/>
                        </a:rPr>
                        <a:t>生成一个</a:t>
                      </a:r>
                      <a:r>
                        <a:rPr lang="en-US" sz="2400" kern="1200">
                          <a:effectLst/>
                        </a:rPr>
                        <a:t>[a, b]</a:t>
                      </a:r>
                      <a:r>
                        <a:rPr lang="zh-CN" sz="2400" kern="1200">
                          <a:effectLst/>
                        </a:rPr>
                        <a:t>之间的随机小数</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736131910"/>
                  </a:ext>
                </a:extLst>
              </a:tr>
              <a:tr h="555529">
                <a:tc>
                  <a:txBody>
                    <a:bodyPr/>
                    <a:lstStyle/>
                    <a:p>
                      <a:pPr algn="just" fontAlgn="base">
                        <a:spcAft>
                          <a:spcPts val="0"/>
                        </a:spcAft>
                      </a:pPr>
                      <a:r>
                        <a:rPr lang="en-US" sz="2400" kern="1200">
                          <a:effectLst/>
                        </a:rPr>
                        <a:t>choice(seq)</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just" fontAlgn="base">
                        <a:spcAft>
                          <a:spcPts val="0"/>
                        </a:spcAft>
                      </a:pPr>
                      <a:r>
                        <a:rPr lang="zh-CN" sz="2400" kern="1200">
                          <a:effectLst/>
                        </a:rPr>
                        <a:t>从序列类型</a:t>
                      </a:r>
                      <a:r>
                        <a:rPr lang="en-US" sz="2400" kern="1200">
                          <a:effectLst/>
                        </a:rPr>
                        <a:t>(</a:t>
                      </a:r>
                      <a:r>
                        <a:rPr lang="zh-CN" sz="2400" kern="1200">
                          <a:effectLst/>
                        </a:rPr>
                        <a:t>例如：列表</a:t>
                      </a:r>
                      <a:r>
                        <a:rPr lang="en-US" sz="2400" kern="1200">
                          <a:effectLst/>
                        </a:rPr>
                        <a:t>)</a:t>
                      </a:r>
                      <a:r>
                        <a:rPr lang="zh-CN" sz="2400" kern="1200">
                          <a:effectLst/>
                        </a:rPr>
                        <a:t>中随机返回一个元素</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3517797286"/>
                  </a:ext>
                </a:extLst>
              </a:tr>
              <a:tr h="555529">
                <a:tc>
                  <a:txBody>
                    <a:bodyPr/>
                    <a:lstStyle/>
                    <a:p>
                      <a:pPr algn="just" fontAlgn="base">
                        <a:spcAft>
                          <a:spcPts val="0"/>
                        </a:spcAft>
                      </a:pPr>
                      <a:r>
                        <a:rPr lang="en-US" sz="2400" kern="1200">
                          <a:effectLst/>
                        </a:rPr>
                        <a:t>shuffle(seq)</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just" fontAlgn="base">
                        <a:spcAft>
                          <a:spcPts val="0"/>
                        </a:spcAft>
                      </a:pPr>
                      <a:r>
                        <a:rPr lang="zh-CN" sz="2400" kern="1200">
                          <a:effectLst/>
                        </a:rPr>
                        <a:t>将序列类型中元素随机排列，返回打乱后的序列</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3759065489"/>
                  </a:ext>
                </a:extLst>
              </a:tr>
              <a:tr h="555529">
                <a:tc>
                  <a:txBody>
                    <a:bodyPr/>
                    <a:lstStyle/>
                    <a:p>
                      <a:pPr algn="just" fontAlgn="base">
                        <a:spcAft>
                          <a:spcPts val="0"/>
                        </a:spcAft>
                      </a:pPr>
                      <a:r>
                        <a:rPr lang="en-US" sz="2400" kern="1200">
                          <a:effectLst/>
                        </a:rPr>
                        <a:t>sample(pop,k)</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tc>
                  <a:txBody>
                    <a:bodyPr/>
                    <a:lstStyle/>
                    <a:p>
                      <a:pPr algn="just" fontAlgn="base">
                        <a:spcAft>
                          <a:spcPts val="0"/>
                        </a:spcAft>
                      </a:pPr>
                      <a:r>
                        <a:rPr lang="zh-CN" sz="2400" kern="1200" dirty="0">
                          <a:effectLst/>
                        </a:rPr>
                        <a:t>从序列类型</a:t>
                      </a:r>
                      <a:r>
                        <a:rPr lang="en-US" sz="2400" kern="1200" dirty="0">
                          <a:effectLst/>
                        </a:rPr>
                        <a:t>pop</a:t>
                      </a:r>
                      <a:r>
                        <a:rPr lang="zh-CN" sz="2400" kern="1200" dirty="0">
                          <a:effectLst/>
                        </a:rPr>
                        <a:t>中随机选取</a:t>
                      </a:r>
                      <a:r>
                        <a:rPr lang="en-US" sz="2400" kern="1200" dirty="0">
                          <a:effectLst/>
                        </a:rPr>
                        <a:t>k</a:t>
                      </a:r>
                      <a:r>
                        <a:rPr lang="zh-CN" sz="2400" kern="1200" dirty="0">
                          <a:effectLst/>
                        </a:rPr>
                        <a:t>个元素，以列表类型返回</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nchor="ctr"/>
                </a:tc>
                <a:extLst>
                  <a:ext uri="{0D108BD9-81ED-4DB2-BD59-A6C34878D82A}">
                    <a16:rowId xmlns:a16="http://schemas.microsoft.com/office/drawing/2014/main" val="3621097303"/>
                  </a:ext>
                </a:extLst>
              </a:tr>
            </a:tbl>
          </a:graphicData>
        </a:graphic>
      </p:graphicFrame>
    </p:spTree>
    <p:extLst>
      <p:ext uri="{BB962C8B-B14F-4D97-AF65-F5344CB8AC3E}">
        <p14:creationId xmlns:p14="http://schemas.microsoft.com/office/powerpoint/2010/main" val="1853285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11.1.4 </a:t>
            </a:r>
            <a:r>
              <a:rPr lang="en-US" altLang="zh-CN" dirty="0" smtClean="0"/>
              <a:t>time</a:t>
            </a:r>
            <a:r>
              <a:rPr lang="zh-CN" altLang="en-US" dirty="0"/>
              <a:t>和</a:t>
            </a:r>
            <a:r>
              <a:rPr lang="en-US" altLang="zh-CN" dirty="0" err="1"/>
              <a:t>datetime</a:t>
            </a:r>
            <a:r>
              <a:rPr lang="zh-CN" altLang="en-US" dirty="0"/>
              <a:t>库</a:t>
            </a:r>
          </a:p>
        </p:txBody>
      </p:sp>
      <p:sp>
        <p:nvSpPr>
          <p:cNvPr id="3" name="内容占位符 2"/>
          <p:cNvSpPr>
            <a:spLocks noGrp="1"/>
          </p:cNvSpPr>
          <p:nvPr>
            <p:ph idx="1"/>
          </p:nvPr>
        </p:nvSpPr>
        <p:spPr/>
        <p:txBody>
          <a:bodyPr/>
          <a:lstStyle/>
          <a:p>
            <a:r>
              <a:rPr lang="en-US" altLang="zh-CN" dirty="0"/>
              <a:t>Python </a:t>
            </a:r>
            <a:r>
              <a:rPr lang="zh-CN" altLang="en-US" dirty="0"/>
              <a:t>能用很多方式处理日期和时间</a:t>
            </a:r>
            <a:r>
              <a:rPr lang="zh-CN" altLang="en-US" dirty="0" smtClean="0"/>
              <a:t>。</a:t>
            </a:r>
            <a:endParaRPr lang="en-US" altLang="zh-CN" dirty="0" smtClean="0"/>
          </a:p>
          <a:p>
            <a:pPr lvl="1"/>
            <a:r>
              <a:rPr lang="en-US" altLang="zh-CN" dirty="0" smtClean="0"/>
              <a:t>python</a:t>
            </a:r>
            <a:r>
              <a:rPr lang="zh-CN" altLang="en-US" dirty="0"/>
              <a:t>标准库中的</a:t>
            </a:r>
            <a:r>
              <a:rPr lang="en-US" altLang="zh-CN" dirty="0"/>
              <a:t>Time</a:t>
            </a:r>
            <a:r>
              <a:rPr lang="zh-CN" altLang="en-US" dirty="0"/>
              <a:t>、</a:t>
            </a:r>
            <a:r>
              <a:rPr lang="en-US" altLang="zh-CN" dirty="0"/>
              <a:t>Calendar</a:t>
            </a:r>
            <a:r>
              <a:rPr lang="zh-CN" altLang="en-US" dirty="0"/>
              <a:t>、</a:t>
            </a:r>
            <a:r>
              <a:rPr lang="en-US" altLang="zh-CN" dirty="0" err="1"/>
              <a:t>datetime</a:t>
            </a:r>
            <a:r>
              <a:rPr lang="zh-CN" altLang="en-US" dirty="0"/>
              <a:t>、</a:t>
            </a:r>
            <a:r>
              <a:rPr lang="en-US" altLang="zh-CN" dirty="0" err="1"/>
              <a:t>pytz</a:t>
            </a:r>
            <a:r>
              <a:rPr lang="zh-CN" altLang="en-US" dirty="0"/>
              <a:t>、</a:t>
            </a:r>
            <a:r>
              <a:rPr lang="en-US" altLang="zh-CN" dirty="0" err="1"/>
              <a:t>dateutil</a:t>
            </a:r>
            <a:r>
              <a:rPr lang="zh-CN" altLang="en-US" dirty="0"/>
              <a:t>以及一些第三方</a:t>
            </a:r>
            <a:r>
              <a:rPr lang="zh-CN" altLang="en-US" dirty="0" smtClean="0"/>
              <a:t>库</a:t>
            </a:r>
            <a:endParaRPr lang="en-US" altLang="zh-CN" dirty="0" smtClean="0"/>
          </a:p>
          <a:p>
            <a:pPr lvl="1"/>
            <a:r>
              <a:rPr lang="zh-CN" altLang="en-US" dirty="0" smtClean="0"/>
              <a:t>这里介绍</a:t>
            </a:r>
            <a:r>
              <a:rPr lang="zh-CN" altLang="en-US" dirty="0"/>
              <a:t>两种最常用的日期时间库</a:t>
            </a:r>
            <a:r>
              <a:rPr lang="en-US" altLang="zh-CN" dirty="0"/>
              <a:t>time</a:t>
            </a:r>
            <a:r>
              <a:rPr lang="zh-CN" altLang="en-US" dirty="0"/>
              <a:t>和</a:t>
            </a:r>
            <a:r>
              <a:rPr lang="en-US" altLang="zh-CN" dirty="0" err="1"/>
              <a:t>datetime</a:t>
            </a:r>
            <a:r>
              <a:rPr lang="zh-CN" altLang="en-US" dirty="0"/>
              <a:t>。</a:t>
            </a:r>
          </a:p>
        </p:txBody>
      </p:sp>
    </p:spTree>
    <p:extLst>
      <p:ext uri="{BB962C8B-B14F-4D97-AF65-F5344CB8AC3E}">
        <p14:creationId xmlns:p14="http://schemas.microsoft.com/office/powerpoint/2010/main" val="1924528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 time</a:t>
            </a:r>
            <a:r>
              <a:rPr lang="zh-CN" altLang="en-US" dirty="0"/>
              <a:t>库</a:t>
            </a:r>
            <a:br>
              <a:rPr lang="zh-CN" altLang="en-US" dirty="0"/>
            </a:br>
            <a:endParaRPr lang="zh-CN" altLang="en-US" dirty="0"/>
          </a:p>
        </p:txBody>
      </p:sp>
      <p:sp>
        <p:nvSpPr>
          <p:cNvPr id="3" name="内容占位符 2"/>
          <p:cNvSpPr>
            <a:spLocks noGrp="1"/>
          </p:cNvSpPr>
          <p:nvPr>
            <p:ph idx="1"/>
          </p:nvPr>
        </p:nvSpPr>
        <p:spPr/>
        <p:txBody>
          <a:bodyPr/>
          <a:lstStyle/>
          <a:p>
            <a:r>
              <a:rPr lang="en-US" altLang="zh-CN" dirty="0" smtClean="0"/>
              <a:t>time</a:t>
            </a:r>
            <a:r>
              <a:rPr lang="zh-CN" altLang="en-US" dirty="0"/>
              <a:t>模块中时间表现的格式主要有三种：</a:t>
            </a:r>
          </a:p>
          <a:p>
            <a:pPr marL="0" indent="0">
              <a:buNone/>
            </a:pPr>
            <a:r>
              <a:rPr lang="zh-CN" altLang="en-US" dirty="0"/>
              <a:t>（</a:t>
            </a:r>
            <a:r>
              <a:rPr lang="en-US" altLang="zh-CN" dirty="0"/>
              <a:t>1</a:t>
            </a:r>
            <a:r>
              <a:rPr lang="zh-CN" altLang="en-US" dirty="0"/>
              <a:t>）</a:t>
            </a:r>
            <a:r>
              <a:rPr lang="en-US" altLang="zh-CN" dirty="0"/>
              <a:t>timestamp</a:t>
            </a:r>
            <a:r>
              <a:rPr lang="zh-CN" altLang="en-US" dirty="0"/>
              <a:t>时间</a:t>
            </a:r>
            <a:r>
              <a:rPr lang="zh-CN" altLang="en-US" dirty="0" smtClean="0"/>
              <a:t>戳</a:t>
            </a:r>
            <a:endParaRPr lang="en-US" altLang="zh-CN" dirty="0" smtClean="0"/>
          </a:p>
          <a:p>
            <a:pPr marL="0" indent="0">
              <a:buNone/>
            </a:pPr>
            <a:r>
              <a:rPr lang="zh-CN" altLang="zh-CN" dirty="0"/>
              <a:t>（</a:t>
            </a:r>
            <a:r>
              <a:rPr lang="en-US" altLang="zh-CN" dirty="0"/>
              <a:t>2</a:t>
            </a:r>
            <a:r>
              <a:rPr lang="zh-CN" altLang="zh-CN" dirty="0"/>
              <a:t>）</a:t>
            </a:r>
            <a:r>
              <a:rPr lang="en-US" altLang="zh-CN" dirty="0" err="1"/>
              <a:t>struct_time</a:t>
            </a:r>
            <a:r>
              <a:rPr lang="zh-CN" altLang="zh-CN" dirty="0"/>
              <a:t>时间元组</a:t>
            </a:r>
          </a:p>
          <a:p>
            <a:pPr marL="0" indent="0">
              <a:buNone/>
            </a:pPr>
            <a:r>
              <a:rPr lang="zh-CN" altLang="zh-CN" dirty="0"/>
              <a:t>（</a:t>
            </a:r>
            <a:r>
              <a:rPr lang="en-US" altLang="zh-CN" dirty="0"/>
              <a:t>3</a:t>
            </a:r>
            <a:r>
              <a:rPr lang="zh-CN" altLang="zh-CN" dirty="0"/>
              <a:t>）格式化</a:t>
            </a:r>
            <a:r>
              <a:rPr lang="zh-CN" altLang="zh-CN" dirty="0" smtClean="0"/>
              <a:t>时间</a:t>
            </a:r>
            <a:endParaRPr lang="zh-CN" altLang="en-US" dirty="0"/>
          </a:p>
        </p:txBody>
      </p:sp>
    </p:spTree>
    <p:extLst>
      <p:ext uri="{BB962C8B-B14F-4D97-AF65-F5344CB8AC3E}">
        <p14:creationId xmlns:p14="http://schemas.microsoft.com/office/powerpoint/2010/main" val="35103367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time</a:t>
            </a:r>
            <a:r>
              <a:rPr lang="zh-CN" altLang="en-US" dirty="0" smtClean="0"/>
              <a:t>模块的</a:t>
            </a:r>
            <a:r>
              <a:rPr lang="en-US" altLang="zh-CN" dirty="0"/>
              <a:t>timestamp</a:t>
            </a:r>
            <a:r>
              <a:rPr lang="zh-CN" altLang="en-US" dirty="0"/>
              <a:t>时间戳</a:t>
            </a:r>
            <a:br>
              <a:rPr lang="zh-CN" altLang="en-US" dirty="0"/>
            </a:br>
            <a:endParaRPr lang="zh-CN" altLang="en-US" dirty="0"/>
          </a:p>
        </p:txBody>
      </p:sp>
      <p:sp>
        <p:nvSpPr>
          <p:cNvPr id="3" name="内容占位符 2"/>
          <p:cNvSpPr>
            <a:spLocks noGrp="1"/>
          </p:cNvSpPr>
          <p:nvPr>
            <p:ph idx="1"/>
          </p:nvPr>
        </p:nvSpPr>
        <p:spPr/>
        <p:txBody>
          <a:bodyPr/>
          <a:lstStyle/>
          <a:p>
            <a:r>
              <a:rPr lang="zh-CN" altLang="en-US" dirty="0" smtClean="0"/>
              <a:t>所谓</a:t>
            </a:r>
            <a:r>
              <a:rPr lang="zh-CN" altLang="en-US" dirty="0"/>
              <a:t>时间戳（</a:t>
            </a:r>
            <a:r>
              <a:rPr lang="en-US" altLang="zh-CN" dirty="0"/>
              <a:t>timestamp</a:t>
            </a:r>
            <a:r>
              <a:rPr lang="zh-CN" altLang="en-US" dirty="0"/>
              <a:t>）指的是从</a:t>
            </a:r>
            <a:r>
              <a:rPr lang="en-US" altLang="zh-CN" dirty="0"/>
              <a:t>1970</a:t>
            </a:r>
            <a:r>
              <a:rPr lang="zh-CN" altLang="en-US" dirty="0"/>
              <a:t>年</a:t>
            </a:r>
            <a:r>
              <a:rPr lang="en-US" altLang="zh-CN" dirty="0"/>
              <a:t>1</a:t>
            </a:r>
            <a:r>
              <a:rPr lang="zh-CN" altLang="en-US" dirty="0"/>
              <a:t>月</a:t>
            </a:r>
            <a:r>
              <a:rPr lang="en-US" altLang="zh-CN" dirty="0"/>
              <a:t>1</a:t>
            </a:r>
            <a:r>
              <a:rPr lang="zh-CN" altLang="en-US" dirty="0"/>
              <a:t>日</a:t>
            </a:r>
            <a:r>
              <a:rPr lang="en-US" altLang="zh-CN" dirty="0"/>
              <a:t>00:00:00</a:t>
            </a:r>
            <a:r>
              <a:rPr lang="zh-CN" altLang="en-US" dirty="0"/>
              <a:t>开始按秒计算的偏移量</a:t>
            </a:r>
            <a:r>
              <a:rPr lang="zh-CN" altLang="en-US" dirty="0" smtClean="0"/>
              <a:t>。</a:t>
            </a:r>
            <a:endParaRPr lang="en-US" altLang="zh-CN" dirty="0" smtClean="0"/>
          </a:p>
          <a:p>
            <a:r>
              <a:rPr lang="zh-CN" altLang="en-US" dirty="0" smtClean="0"/>
              <a:t>用于</a:t>
            </a:r>
            <a:r>
              <a:rPr lang="zh-CN" altLang="en-US" dirty="0"/>
              <a:t>获取当前时间戳，其命令格式如下：</a:t>
            </a:r>
          </a:p>
          <a:p>
            <a:pPr marL="0" indent="0" algn="ctr">
              <a:buNone/>
            </a:pPr>
            <a:r>
              <a:rPr lang="zh-CN" altLang="en-US" dirty="0"/>
              <a:t>时间戳对象名</a:t>
            </a:r>
            <a:r>
              <a:rPr lang="en-US" altLang="zh-CN" dirty="0"/>
              <a:t>=</a:t>
            </a:r>
            <a:r>
              <a:rPr lang="en-US" altLang="zh-CN" dirty="0" err="1"/>
              <a:t>time.time</a:t>
            </a:r>
            <a:r>
              <a:rPr lang="en-US" altLang="zh-CN" dirty="0"/>
              <a:t>()</a:t>
            </a:r>
          </a:p>
          <a:p>
            <a:endParaRPr lang="zh-CN" altLang="en-US" dirty="0"/>
          </a:p>
        </p:txBody>
      </p:sp>
    </p:spTree>
    <p:extLst>
      <p:ext uri="{BB962C8B-B14F-4D97-AF65-F5344CB8AC3E}">
        <p14:creationId xmlns:p14="http://schemas.microsoft.com/office/powerpoint/2010/main" val="11430259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time</a:t>
            </a:r>
            <a:r>
              <a:rPr lang="zh-CN" altLang="en-US" dirty="0"/>
              <a:t>模块</a:t>
            </a:r>
            <a:r>
              <a:rPr lang="zh-CN" altLang="en-US" dirty="0" smtClean="0"/>
              <a:t>的</a:t>
            </a:r>
            <a:r>
              <a:rPr lang="en-US" altLang="zh-CN" dirty="0" err="1"/>
              <a:t>struct_time</a:t>
            </a:r>
            <a:r>
              <a:rPr lang="zh-CN" altLang="en-US" dirty="0"/>
              <a:t>时间元组</a:t>
            </a:r>
            <a:br>
              <a:rPr lang="zh-CN" altLang="en-US" dirty="0"/>
            </a:br>
            <a:endParaRPr lang="zh-CN" altLang="en-US" dirty="0"/>
          </a:p>
        </p:txBody>
      </p:sp>
      <p:sp>
        <p:nvSpPr>
          <p:cNvPr id="3" name="内容占位符 2"/>
          <p:cNvSpPr>
            <a:spLocks noGrp="1"/>
          </p:cNvSpPr>
          <p:nvPr>
            <p:ph idx="1"/>
          </p:nvPr>
        </p:nvSpPr>
        <p:spPr/>
        <p:txBody>
          <a:bodyPr>
            <a:normAutofit/>
          </a:bodyPr>
          <a:lstStyle/>
          <a:p>
            <a:r>
              <a:rPr lang="zh-CN" altLang="en-US" dirty="0"/>
              <a:t>时间元组（</a:t>
            </a:r>
            <a:r>
              <a:rPr lang="en-US" altLang="zh-CN" dirty="0" err="1"/>
              <a:t>struct_time</a:t>
            </a:r>
            <a:r>
              <a:rPr lang="zh-CN" altLang="en-US" dirty="0" smtClean="0"/>
              <a:t>）</a:t>
            </a:r>
            <a:endParaRPr lang="en-US" altLang="zh-CN" dirty="0" smtClean="0"/>
          </a:p>
          <a:p>
            <a:pPr lvl="1"/>
            <a:r>
              <a:rPr lang="zh-CN" altLang="en-US" dirty="0" smtClean="0"/>
              <a:t>用于将</a:t>
            </a:r>
            <a:r>
              <a:rPr lang="en-US" altLang="zh-CN" dirty="0"/>
              <a:t>time()</a:t>
            </a:r>
            <a:r>
              <a:rPr lang="zh-CN" altLang="en-US" dirty="0" smtClean="0"/>
              <a:t>函数的时间戳</a:t>
            </a:r>
            <a:r>
              <a:rPr lang="zh-CN" altLang="en-US" dirty="0"/>
              <a:t>转换成人可识别的形式</a:t>
            </a:r>
            <a:endParaRPr lang="en-US" altLang="zh-CN" dirty="0" smtClean="0"/>
          </a:p>
          <a:p>
            <a:pPr lvl="1"/>
            <a:r>
              <a:rPr lang="zh-CN" altLang="en-US" dirty="0" smtClean="0"/>
              <a:t>时间</a:t>
            </a:r>
            <a:r>
              <a:rPr lang="zh-CN" altLang="en-US" dirty="0"/>
              <a:t>元组通常用</a:t>
            </a:r>
            <a:r>
              <a:rPr lang="en-US" altLang="zh-CN" dirty="0"/>
              <a:t>9</a:t>
            </a:r>
            <a:r>
              <a:rPr lang="zh-CN" altLang="en-US" dirty="0"/>
              <a:t>组数字来处理</a:t>
            </a:r>
            <a:r>
              <a:rPr lang="zh-CN" altLang="en-US" dirty="0" smtClean="0"/>
              <a:t>时间</a:t>
            </a:r>
            <a:endParaRPr lang="en-US" altLang="zh-CN" dirty="0" smtClean="0"/>
          </a:p>
          <a:p>
            <a:pPr lvl="2"/>
            <a:r>
              <a:rPr lang="zh-CN" altLang="en-US" dirty="0" smtClean="0"/>
              <a:t>其中</a:t>
            </a:r>
            <a:r>
              <a:rPr lang="zh-CN" altLang="en-US" dirty="0"/>
              <a:t>的元素依次表示的是：年、月、日、时、分、秒、星期、一年中的第几天、是否为夏令时（</a:t>
            </a:r>
            <a:r>
              <a:rPr lang="en-US" altLang="zh-CN" dirty="0"/>
              <a:t>1</a:t>
            </a:r>
            <a:r>
              <a:rPr lang="zh-CN" altLang="en-US" dirty="0"/>
              <a:t>：夏令时，</a:t>
            </a:r>
            <a:r>
              <a:rPr lang="en-US" altLang="zh-CN" dirty="0"/>
              <a:t>0</a:t>
            </a:r>
            <a:r>
              <a:rPr lang="zh-CN" altLang="en-US" dirty="0"/>
              <a:t>：非夏令时，</a:t>
            </a:r>
            <a:r>
              <a:rPr lang="en-US" altLang="zh-CN" dirty="0"/>
              <a:t>-1</a:t>
            </a:r>
            <a:r>
              <a:rPr lang="zh-CN" altLang="en-US" dirty="0"/>
              <a:t>：未知，默认：</a:t>
            </a:r>
            <a:r>
              <a:rPr lang="en-US" altLang="zh-CN" dirty="0"/>
              <a:t>-1</a:t>
            </a:r>
            <a:r>
              <a:rPr lang="zh-CN" altLang="en-US" dirty="0"/>
              <a:t>）</a:t>
            </a:r>
            <a:r>
              <a:rPr lang="zh-CN" altLang="en-US" dirty="0" smtClean="0"/>
              <a:t>。</a:t>
            </a:r>
            <a:endParaRPr lang="en-US" altLang="zh-CN" dirty="0" smtClean="0"/>
          </a:p>
          <a:p>
            <a:pPr lvl="2"/>
            <a:r>
              <a:rPr lang="zh-CN" altLang="en-US" dirty="0" smtClean="0"/>
              <a:t>其</a:t>
            </a:r>
            <a:r>
              <a:rPr lang="zh-CN" altLang="en-US" dirty="0"/>
              <a:t>详细的元素结构说明如表</a:t>
            </a:r>
            <a:r>
              <a:rPr lang="en-US" altLang="zh-CN" dirty="0"/>
              <a:t>11-8</a:t>
            </a:r>
            <a:r>
              <a:rPr lang="zh-CN" altLang="en-US" dirty="0"/>
              <a:t>所示。</a:t>
            </a:r>
          </a:p>
          <a:p>
            <a:endParaRPr lang="zh-CN" altLang="en-US" dirty="0"/>
          </a:p>
        </p:txBody>
      </p:sp>
    </p:spTree>
    <p:extLst>
      <p:ext uri="{BB962C8B-B14F-4D97-AF65-F5344CB8AC3E}">
        <p14:creationId xmlns:p14="http://schemas.microsoft.com/office/powerpoint/2010/main" val="12354223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表</a:t>
            </a:r>
            <a:r>
              <a:rPr lang="en-US" altLang="zh-CN" dirty="0"/>
              <a:t>11-8 </a:t>
            </a:r>
            <a:r>
              <a:rPr lang="zh-CN" altLang="en-US" dirty="0"/>
              <a:t>时间元组的元素结构说明</a:t>
            </a:r>
          </a:p>
        </p:txBody>
      </p:sp>
      <p:graphicFrame>
        <p:nvGraphicFramePr>
          <p:cNvPr id="5" name="内容占位符 4"/>
          <p:cNvGraphicFramePr>
            <a:graphicFrameLocks noGrp="1"/>
          </p:cNvGraphicFramePr>
          <p:nvPr>
            <p:ph idx="1"/>
            <p:extLst>
              <p:ext uri="{D42A27DB-BD31-4B8C-83A1-F6EECF244321}">
                <p14:modId xmlns:p14="http://schemas.microsoft.com/office/powerpoint/2010/main" val="3850188381"/>
              </p:ext>
            </p:extLst>
          </p:nvPr>
        </p:nvGraphicFramePr>
        <p:xfrm>
          <a:off x="669925" y="1110923"/>
          <a:ext cx="10970691" cy="5154390"/>
        </p:xfrm>
        <a:graphic>
          <a:graphicData uri="http://schemas.openxmlformats.org/drawingml/2006/table">
            <a:tbl>
              <a:tblPr firstRow="1" firstCol="1" bandRow="1">
                <a:tableStyleId>{5C22544A-7EE6-4342-B048-85BDC9FD1C3A}</a:tableStyleId>
              </a:tblPr>
              <a:tblGrid>
                <a:gridCol w="1987444">
                  <a:extLst>
                    <a:ext uri="{9D8B030D-6E8A-4147-A177-3AD203B41FA5}">
                      <a16:colId xmlns:a16="http://schemas.microsoft.com/office/drawing/2014/main" val="4213887856"/>
                    </a:ext>
                  </a:extLst>
                </a:gridCol>
                <a:gridCol w="8983247">
                  <a:extLst>
                    <a:ext uri="{9D8B030D-6E8A-4147-A177-3AD203B41FA5}">
                      <a16:colId xmlns:a16="http://schemas.microsoft.com/office/drawing/2014/main" val="2818796401"/>
                    </a:ext>
                  </a:extLst>
                </a:gridCol>
              </a:tblGrid>
              <a:tr h="515439">
                <a:tc>
                  <a:txBody>
                    <a:bodyPr/>
                    <a:lstStyle/>
                    <a:p>
                      <a:pPr algn="ctr">
                        <a:spcAft>
                          <a:spcPts val="0"/>
                        </a:spcAft>
                      </a:pPr>
                      <a:r>
                        <a:rPr lang="zh-CN" sz="2400" kern="0">
                          <a:effectLst/>
                        </a:rPr>
                        <a:t>属性</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8575" marR="28575" marT="28575" marB="28575" anchor="ctr"/>
                </a:tc>
                <a:tc>
                  <a:txBody>
                    <a:bodyPr/>
                    <a:lstStyle/>
                    <a:p>
                      <a:pPr algn="ctr">
                        <a:spcAft>
                          <a:spcPts val="0"/>
                        </a:spcAft>
                      </a:pPr>
                      <a:r>
                        <a:rPr lang="zh-CN" sz="2400" kern="0">
                          <a:effectLst/>
                        </a:rPr>
                        <a:t>值</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8575" marR="28575" marT="28575" marB="28575" anchor="ctr"/>
                </a:tc>
                <a:extLst>
                  <a:ext uri="{0D108BD9-81ED-4DB2-BD59-A6C34878D82A}">
                    <a16:rowId xmlns:a16="http://schemas.microsoft.com/office/drawing/2014/main" val="3008944151"/>
                  </a:ext>
                </a:extLst>
              </a:tr>
              <a:tr h="515439">
                <a:tc>
                  <a:txBody>
                    <a:bodyPr/>
                    <a:lstStyle/>
                    <a:p>
                      <a:pPr algn="just">
                        <a:spcAft>
                          <a:spcPts val="0"/>
                        </a:spcAft>
                      </a:pPr>
                      <a:r>
                        <a:rPr lang="en-US" sz="2400" kern="0">
                          <a:effectLst/>
                        </a:rPr>
                        <a:t>tm_year</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7625" marR="47625" marT="66675" marB="66675" anchor="ctr"/>
                </a:tc>
                <a:tc>
                  <a:txBody>
                    <a:bodyPr/>
                    <a:lstStyle/>
                    <a:p>
                      <a:pPr algn="just">
                        <a:spcAft>
                          <a:spcPts val="0"/>
                        </a:spcAft>
                      </a:pPr>
                      <a:r>
                        <a:rPr lang="zh-CN" sz="2400" kern="0">
                          <a:effectLst/>
                        </a:rPr>
                        <a:t>年。</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7625" marR="47625" marT="66675" marB="66675" anchor="ctr"/>
                </a:tc>
                <a:extLst>
                  <a:ext uri="{0D108BD9-81ED-4DB2-BD59-A6C34878D82A}">
                    <a16:rowId xmlns:a16="http://schemas.microsoft.com/office/drawing/2014/main" val="573558894"/>
                  </a:ext>
                </a:extLst>
              </a:tr>
              <a:tr h="515439">
                <a:tc>
                  <a:txBody>
                    <a:bodyPr/>
                    <a:lstStyle/>
                    <a:p>
                      <a:pPr algn="just">
                        <a:spcAft>
                          <a:spcPts val="0"/>
                        </a:spcAft>
                      </a:pPr>
                      <a:r>
                        <a:rPr lang="en-US" sz="2400" kern="0">
                          <a:effectLst/>
                        </a:rPr>
                        <a:t>tm_mon</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7625" marR="47625" marT="66675" marB="66675" anchor="ctr"/>
                </a:tc>
                <a:tc>
                  <a:txBody>
                    <a:bodyPr/>
                    <a:lstStyle/>
                    <a:p>
                      <a:pPr algn="just">
                        <a:spcAft>
                          <a:spcPts val="0"/>
                        </a:spcAft>
                      </a:pPr>
                      <a:r>
                        <a:rPr lang="zh-CN" sz="2400" kern="0">
                          <a:effectLst/>
                        </a:rPr>
                        <a:t>月。值为</a:t>
                      </a:r>
                      <a:r>
                        <a:rPr lang="en-US" sz="2400" kern="0">
                          <a:effectLst/>
                        </a:rPr>
                        <a:t>1</a:t>
                      </a:r>
                      <a:r>
                        <a:rPr lang="zh-CN" sz="2400" kern="0">
                          <a:effectLst/>
                        </a:rPr>
                        <a:t>到</a:t>
                      </a:r>
                      <a:r>
                        <a:rPr lang="en-US" sz="2400" kern="0">
                          <a:effectLst/>
                        </a:rPr>
                        <a:t>12</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7625" marR="47625" marT="66675" marB="66675" anchor="ctr"/>
                </a:tc>
                <a:extLst>
                  <a:ext uri="{0D108BD9-81ED-4DB2-BD59-A6C34878D82A}">
                    <a16:rowId xmlns:a16="http://schemas.microsoft.com/office/drawing/2014/main" val="2708262054"/>
                  </a:ext>
                </a:extLst>
              </a:tr>
              <a:tr h="515439">
                <a:tc>
                  <a:txBody>
                    <a:bodyPr/>
                    <a:lstStyle/>
                    <a:p>
                      <a:pPr algn="just">
                        <a:spcAft>
                          <a:spcPts val="0"/>
                        </a:spcAft>
                      </a:pPr>
                      <a:r>
                        <a:rPr lang="en-US" sz="2400" kern="0">
                          <a:effectLst/>
                        </a:rPr>
                        <a:t>tm_mday</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7625" marR="47625" marT="66675" marB="66675" anchor="ctr"/>
                </a:tc>
                <a:tc>
                  <a:txBody>
                    <a:bodyPr/>
                    <a:lstStyle/>
                    <a:p>
                      <a:pPr algn="just">
                        <a:spcAft>
                          <a:spcPts val="0"/>
                        </a:spcAft>
                      </a:pPr>
                      <a:r>
                        <a:rPr lang="zh-CN" sz="2400" kern="0">
                          <a:effectLst/>
                        </a:rPr>
                        <a:t>日。值为</a:t>
                      </a:r>
                      <a:r>
                        <a:rPr lang="en-US" sz="2400" kern="0">
                          <a:effectLst/>
                        </a:rPr>
                        <a:t>1</a:t>
                      </a:r>
                      <a:r>
                        <a:rPr lang="zh-CN" sz="2400" kern="0">
                          <a:effectLst/>
                        </a:rPr>
                        <a:t>到</a:t>
                      </a:r>
                      <a:r>
                        <a:rPr lang="en-US" sz="2400" kern="0">
                          <a:effectLst/>
                        </a:rPr>
                        <a:t>31</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7625" marR="47625" marT="66675" marB="66675" anchor="ctr"/>
                </a:tc>
                <a:extLst>
                  <a:ext uri="{0D108BD9-81ED-4DB2-BD59-A6C34878D82A}">
                    <a16:rowId xmlns:a16="http://schemas.microsoft.com/office/drawing/2014/main" val="3804172018"/>
                  </a:ext>
                </a:extLst>
              </a:tr>
              <a:tr h="515439">
                <a:tc>
                  <a:txBody>
                    <a:bodyPr/>
                    <a:lstStyle/>
                    <a:p>
                      <a:pPr algn="just">
                        <a:spcAft>
                          <a:spcPts val="0"/>
                        </a:spcAft>
                      </a:pPr>
                      <a:r>
                        <a:rPr lang="en-US" sz="2400" kern="0">
                          <a:effectLst/>
                        </a:rPr>
                        <a:t>tm_hour</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7625" marR="47625" marT="66675" marB="66675" anchor="ctr"/>
                </a:tc>
                <a:tc>
                  <a:txBody>
                    <a:bodyPr/>
                    <a:lstStyle/>
                    <a:p>
                      <a:pPr algn="just">
                        <a:spcAft>
                          <a:spcPts val="0"/>
                        </a:spcAft>
                      </a:pPr>
                      <a:r>
                        <a:rPr lang="zh-CN" sz="2400" kern="0">
                          <a:effectLst/>
                        </a:rPr>
                        <a:t>小时。值为</a:t>
                      </a:r>
                      <a:r>
                        <a:rPr lang="en-US" sz="2400" kern="0">
                          <a:effectLst/>
                        </a:rPr>
                        <a:t>0</a:t>
                      </a:r>
                      <a:r>
                        <a:rPr lang="zh-CN" sz="2400" kern="0">
                          <a:effectLst/>
                        </a:rPr>
                        <a:t>到</a:t>
                      </a:r>
                      <a:r>
                        <a:rPr lang="en-US" sz="2400" kern="0">
                          <a:effectLst/>
                        </a:rPr>
                        <a:t>23</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7625" marR="47625" marT="66675" marB="66675" anchor="ctr"/>
                </a:tc>
                <a:extLst>
                  <a:ext uri="{0D108BD9-81ED-4DB2-BD59-A6C34878D82A}">
                    <a16:rowId xmlns:a16="http://schemas.microsoft.com/office/drawing/2014/main" val="2601434122"/>
                  </a:ext>
                </a:extLst>
              </a:tr>
              <a:tr h="515439">
                <a:tc>
                  <a:txBody>
                    <a:bodyPr/>
                    <a:lstStyle/>
                    <a:p>
                      <a:pPr algn="just">
                        <a:spcAft>
                          <a:spcPts val="0"/>
                        </a:spcAft>
                      </a:pPr>
                      <a:r>
                        <a:rPr lang="en-US" sz="2400" kern="0">
                          <a:effectLst/>
                        </a:rPr>
                        <a:t>tm_min</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7625" marR="47625" marT="66675" marB="66675" anchor="ctr"/>
                </a:tc>
                <a:tc>
                  <a:txBody>
                    <a:bodyPr/>
                    <a:lstStyle/>
                    <a:p>
                      <a:pPr algn="just">
                        <a:spcAft>
                          <a:spcPts val="0"/>
                        </a:spcAft>
                      </a:pPr>
                      <a:r>
                        <a:rPr lang="zh-CN" sz="2400" kern="0">
                          <a:effectLst/>
                        </a:rPr>
                        <a:t>分。值为</a:t>
                      </a:r>
                      <a:r>
                        <a:rPr lang="en-US" sz="2400" kern="0">
                          <a:effectLst/>
                        </a:rPr>
                        <a:t>0</a:t>
                      </a:r>
                      <a:r>
                        <a:rPr lang="zh-CN" sz="2400" kern="0">
                          <a:effectLst/>
                        </a:rPr>
                        <a:t>到</a:t>
                      </a:r>
                      <a:r>
                        <a:rPr lang="en-US" sz="2400" kern="0">
                          <a:effectLst/>
                        </a:rPr>
                        <a:t>59</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7625" marR="47625" marT="66675" marB="66675" anchor="ctr"/>
                </a:tc>
                <a:extLst>
                  <a:ext uri="{0D108BD9-81ED-4DB2-BD59-A6C34878D82A}">
                    <a16:rowId xmlns:a16="http://schemas.microsoft.com/office/drawing/2014/main" val="1221553663"/>
                  </a:ext>
                </a:extLst>
              </a:tr>
              <a:tr h="515439">
                <a:tc>
                  <a:txBody>
                    <a:bodyPr/>
                    <a:lstStyle/>
                    <a:p>
                      <a:pPr algn="just">
                        <a:spcAft>
                          <a:spcPts val="0"/>
                        </a:spcAft>
                      </a:pPr>
                      <a:r>
                        <a:rPr lang="en-US" sz="2400" kern="0">
                          <a:effectLst/>
                        </a:rPr>
                        <a:t>tm_sec</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7625" marR="47625" marT="66675" marB="66675" anchor="ctr"/>
                </a:tc>
                <a:tc>
                  <a:txBody>
                    <a:bodyPr/>
                    <a:lstStyle/>
                    <a:p>
                      <a:pPr algn="just">
                        <a:spcAft>
                          <a:spcPts val="0"/>
                        </a:spcAft>
                      </a:pPr>
                      <a:r>
                        <a:rPr lang="zh-CN" sz="2400" kern="0">
                          <a:effectLst/>
                        </a:rPr>
                        <a:t>秒。值为</a:t>
                      </a:r>
                      <a:r>
                        <a:rPr lang="en-US" sz="2400" kern="0">
                          <a:effectLst/>
                        </a:rPr>
                        <a:t>0</a:t>
                      </a:r>
                      <a:r>
                        <a:rPr lang="zh-CN" sz="2400" kern="0">
                          <a:effectLst/>
                        </a:rPr>
                        <a:t>到</a:t>
                      </a:r>
                      <a:r>
                        <a:rPr lang="en-US" sz="2400" kern="0">
                          <a:effectLst/>
                        </a:rPr>
                        <a:t>61</a:t>
                      </a:r>
                      <a:r>
                        <a:rPr lang="zh-CN" sz="2400" kern="0">
                          <a:effectLst/>
                        </a:rPr>
                        <a:t>（</a:t>
                      </a:r>
                      <a:r>
                        <a:rPr lang="en-US" sz="2400" kern="0">
                          <a:effectLst/>
                        </a:rPr>
                        <a:t>60</a:t>
                      </a:r>
                      <a:r>
                        <a:rPr lang="zh-CN" sz="2400" kern="0">
                          <a:effectLst/>
                        </a:rPr>
                        <a:t>或</a:t>
                      </a:r>
                      <a:r>
                        <a:rPr lang="en-US" sz="2400" kern="0">
                          <a:effectLst/>
                        </a:rPr>
                        <a:t>61</a:t>
                      </a:r>
                      <a:r>
                        <a:rPr lang="zh-CN" sz="2400" kern="0">
                          <a:effectLst/>
                        </a:rPr>
                        <a:t>是闰秒）</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7625" marR="47625" marT="66675" marB="66675" anchor="ctr"/>
                </a:tc>
                <a:extLst>
                  <a:ext uri="{0D108BD9-81ED-4DB2-BD59-A6C34878D82A}">
                    <a16:rowId xmlns:a16="http://schemas.microsoft.com/office/drawing/2014/main" val="2430755540"/>
                  </a:ext>
                </a:extLst>
              </a:tr>
              <a:tr h="515439">
                <a:tc>
                  <a:txBody>
                    <a:bodyPr/>
                    <a:lstStyle/>
                    <a:p>
                      <a:pPr algn="just">
                        <a:spcAft>
                          <a:spcPts val="0"/>
                        </a:spcAft>
                      </a:pPr>
                      <a:r>
                        <a:rPr lang="en-US" sz="2400" kern="0">
                          <a:effectLst/>
                        </a:rPr>
                        <a:t>tm_wday</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7625" marR="47625" marT="66675" marB="66675" anchor="ctr"/>
                </a:tc>
                <a:tc>
                  <a:txBody>
                    <a:bodyPr/>
                    <a:lstStyle/>
                    <a:p>
                      <a:pPr algn="just">
                        <a:spcAft>
                          <a:spcPts val="0"/>
                        </a:spcAft>
                      </a:pPr>
                      <a:r>
                        <a:rPr lang="zh-CN" sz="2400" kern="0">
                          <a:effectLst/>
                        </a:rPr>
                        <a:t>星期。值为</a:t>
                      </a:r>
                      <a:r>
                        <a:rPr lang="en-US" sz="2400" kern="0">
                          <a:effectLst/>
                        </a:rPr>
                        <a:t>0</a:t>
                      </a:r>
                      <a:r>
                        <a:rPr lang="zh-CN" sz="2400" kern="0">
                          <a:effectLst/>
                        </a:rPr>
                        <a:t>到</a:t>
                      </a:r>
                      <a:r>
                        <a:rPr lang="en-US" sz="2400" kern="0">
                          <a:effectLst/>
                        </a:rPr>
                        <a:t>6</a:t>
                      </a:r>
                      <a:r>
                        <a:rPr lang="zh-CN" sz="2400" kern="0">
                          <a:effectLst/>
                        </a:rPr>
                        <a:t>（</a:t>
                      </a:r>
                      <a:r>
                        <a:rPr lang="en-US" sz="2400" kern="0">
                          <a:effectLst/>
                        </a:rPr>
                        <a:t>0</a:t>
                      </a:r>
                      <a:r>
                        <a:rPr lang="zh-CN" sz="2400" kern="0">
                          <a:effectLst/>
                        </a:rPr>
                        <a:t>是周一）</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7625" marR="47625" marT="66675" marB="66675" anchor="ctr"/>
                </a:tc>
                <a:extLst>
                  <a:ext uri="{0D108BD9-81ED-4DB2-BD59-A6C34878D82A}">
                    <a16:rowId xmlns:a16="http://schemas.microsoft.com/office/drawing/2014/main" val="2070340081"/>
                  </a:ext>
                </a:extLst>
              </a:tr>
              <a:tr h="515439">
                <a:tc>
                  <a:txBody>
                    <a:bodyPr/>
                    <a:lstStyle/>
                    <a:p>
                      <a:pPr algn="just">
                        <a:spcAft>
                          <a:spcPts val="0"/>
                        </a:spcAft>
                      </a:pPr>
                      <a:r>
                        <a:rPr lang="en-US" sz="2400" kern="0">
                          <a:effectLst/>
                        </a:rPr>
                        <a:t>tm_yday</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7625" marR="47625" marT="66675" marB="66675" anchor="ctr"/>
                </a:tc>
                <a:tc>
                  <a:txBody>
                    <a:bodyPr/>
                    <a:lstStyle/>
                    <a:p>
                      <a:pPr algn="just">
                        <a:spcAft>
                          <a:spcPts val="0"/>
                        </a:spcAft>
                      </a:pPr>
                      <a:r>
                        <a:rPr lang="zh-CN" sz="2400" kern="0">
                          <a:effectLst/>
                        </a:rPr>
                        <a:t>一年中的第几天。值为</a:t>
                      </a:r>
                      <a:r>
                        <a:rPr lang="en-US" sz="2400" kern="0">
                          <a:effectLst/>
                        </a:rPr>
                        <a:t>1</a:t>
                      </a:r>
                      <a:r>
                        <a:rPr lang="zh-CN" sz="2400" kern="0">
                          <a:effectLst/>
                        </a:rPr>
                        <a:t>到</a:t>
                      </a:r>
                      <a:r>
                        <a:rPr lang="en-US" sz="2400" kern="0">
                          <a:effectLst/>
                        </a:rPr>
                        <a:t>366</a:t>
                      </a:r>
                      <a:r>
                        <a:rPr lang="zh-CN" sz="2400" kern="0">
                          <a:effectLst/>
                        </a:rPr>
                        <a:t>（闰年）</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7625" marR="47625" marT="66675" marB="66675" anchor="ctr"/>
                </a:tc>
                <a:extLst>
                  <a:ext uri="{0D108BD9-81ED-4DB2-BD59-A6C34878D82A}">
                    <a16:rowId xmlns:a16="http://schemas.microsoft.com/office/drawing/2014/main" val="2889511028"/>
                  </a:ext>
                </a:extLst>
              </a:tr>
              <a:tr h="515439">
                <a:tc>
                  <a:txBody>
                    <a:bodyPr/>
                    <a:lstStyle/>
                    <a:p>
                      <a:pPr algn="just">
                        <a:spcAft>
                          <a:spcPts val="0"/>
                        </a:spcAft>
                      </a:pPr>
                      <a:r>
                        <a:rPr lang="en-US" sz="2400" kern="0">
                          <a:effectLst/>
                        </a:rPr>
                        <a:t>tm_isdst</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7625" marR="47625" marT="66675" marB="66675" anchor="ctr"/>
                </a:tc>
                <a:tc>
                  <a:txBody>
                    <a:bodyPr/>
                    <a:lstStyle/>
                    <a:p>
                      <a:pPr algn="just">
                        <a:spcAft>
                          <a:spcPts val="0"/>
                        </a:spcAft>
                      </a:pPr>
                      <a:r>
                        <a:rPr lang="zh-CN" sz="2400" kern="0" dirty="0">
                          <a:effectLst/>
                        </a:rPr>
                        <a:t>是否为夏令时。</a:t>
                      </a:r>
                      <a:r>
                        <a:rPr lang="en-US" sz="2400" kern="0" dirty="0">
                          <a:effectLst/>
                        </a:rPr>
                        <a:t>1</a:t>
                      </a:r>
                      <a:r>
                        <a:rPr lang="zh-CN" sz="2400" kern="0" dirty="0">
                          <a:effectLst/>
                        </a:rPr>
                        <a:t>：夏令时，</a:t>
                      </a:r>
                      <a:r>
                        <a:rPr lang="en-US" sz="2400" kern="0" dirty="0">
                          <a:effectLst/>
                        </a:rPr>
                        <a:t>0</a:t>
                      </a:r>
                      <a:r>
                        <a:rPr lang="zh-CN" sz="2400" kern="0" dirty="0">
                          <a:effectLst/>
                        </a:rPr>
                        <a:t>：非夏令时，</a:t>
                      </a:r>
                      <a:r>
                        <a:rPr lang="en-US" sz="2400" kern="0" dirty="0">
                          <a:effectLst/>
                        </a:rPr>
                        <a:t>-1</a:t>
                      </a:r>
                      <a:r>
                        <a:rPr lang="zh-CN" sz="2400" kern="0" dirty="0">
                          <a:effectLst/>
                        </a:rPr>
                        <a:t>：未知，默认：</a:t>
                      </a:r>
                      <a:r>
                        <a:rPr lang="en-US" sz="2400" kern="0" dirty="0">
                          <a:effectLst/>
                        </a:rPr>
                        <a:t>-1</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7625" marR="47625" marT="66675" marB="66675" anchor="ctr"/>
                </a:tc>
                <a:extLst>
                  <a:ext uri="{0D108BD9-81ED-4DB2-BD59-A6C34878D82A}">
                    <a16:rowId xmlns:a16="http://schemas.microsoft.com/office/drawing/2014/main" val="2209681519"/>
                  </a:ext>
                </a:extLst>
              </a:tr>
            </a:tbl>
          </a:graphicData>
        </a:graphic>
      </p:graphicFrame>
    </p:spTree>
    <p:extLst>
      <p:ext uri="{BB962C8B-B14F-4D97-AF65-F5344CB8AC3E}">
        <p14:creationId xmlns:p14="http://schemas.microsoft.com/office/powerpoint/2010/main" val="1545312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WordArt 6"/>
          <p:cNvSpPr>
            <a:spLocks noChangeArrowheads="1" noChangeShapeType="1"/>
          </p:cNvSpPr>
          <p:nvPr/>
        </p:nvSpPr>
        <p:spPr bwMode="auto">
          <a:xfrm>
            <a:off x="1882775" y="1557338"/>
            <a:ext cx="8426450" cy="2011363"/>
          </a:xfrm>
          <a:prstGeom prst="rect">
            <a:avLst/>
          </a:prstGeom>
        </p:spPr>
        <p:txBody>
          <a:bodyPr wrap="none" fromWordArt="1"/>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8500" b="1" i="0" u="none" strike="noStrike" kern="10" cap="none" spc="0" normalizeH="0" baseline="0" noProof="0" dirty="0">
              <a:ln w="9525">
                <a:noFill/>
                <a:round/>
              </a:ln>
              <a:solidFill>
                <a:schemeClr val="tx1"/>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p:txBody>
      </p:sp>
      <p:sp>
        <p:nvSpPr>
          <p:cNvPr id="5" name="标题 4"/>
          <p:cNvSpPr>
            <a:spLocks noGrp="1"/>
          </p:cNvSpPr>
          <p:nvPr>
            <p:ph type="ctrTitle"/>
          </p:nvPr>
        </p:nvSpPr>
        <p:spPr/>
        <p:txBody>
          <a:bodyPr/>
          <a:lstStyle/>
          <a:p>
            <a:r>
              <a:rPr lang="en-US" altLang="zh-CN" dirty="0">
                <a:latin typeface="+mj-lt"/>
                <a:ea typeface="+mj-ea"/>
                <a:sym typeface="+mn-ea"/>
              </a:rPr>
              <a:t>11.1.1 </a:t>
            </a:r>
            <a:r>
              <a:rPr lang="zh-CN" altLang="en-US" dirty="0" smtClean="0">
                <a:latin typeface="+mj-lt"/>
                <a:ea typeface="+mj-ea"/>
                <a:sym typeface="+mn-ea"/>
              </a:rPr>
              <a:t>概述</a:t>
            </a:r>
            <a:endParaRPr lang="zh-CN" altLang="en-US" dirty="0">
              <a:latin typeface="+mj-lt"/>
              <a:ea typeface="+mj-ea"/>
              <a:sym typeface="+mn-ea"/>
            </a:endParaRPr>
          </a:p>
        </p:txBody>
      </p:sp>
    </p:spTree>
    <p:custDataLst>
      <p:tags r:id="rId1"/>
    </p:custData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nodePh="1">
                                  <p:stCondLst>
                                    <p:cond delay="0"/>
                                  </p:stCondLst>
                                  <p:endCondLst>
                                    <p:cond evt="begin" delay="0">
                                      <p:tn val="5"/>
                                    </p:cond>
                                  </p:endCondLst>
                                  <p:childTnLst>
                                    <p:set>
                                      <p:cBhvr>
                                        <p:cTn id="6" dur="1" fill="hold">
                                          <p:stCondLst>
                                            <p:cond delay="0"/>
                                          </p:stCondLst>
                                        </p:cTn>
                                        <p:tgtEl>
                                          <p:spTgt spid="16387"/>
                                        </p:tgtEl>
                                        <p:attrNameLst>
                                          <p:attrName>style.visibility</p:attrName>
                                        </p:attrNameLst>
                                      </p:cBhvr>
                                      <p:to>
                                        <p:strVal val="visible"/>
                                      </p:to>
                                    </p:set>
                                    <p:animEffect transition="in" filter="fade">
                                      <p:cBhvr>
                                        <p:cTn id="7" dur="1000"/>
                                        <p:tgtEl>
                                          <p:spTgt spid="16387"/>
                                        </p:tgtEl>
                                      </p:cBhvr>
                                    </p:animEffect>
                                    <p:anim calcmode="lin" valueType="num">
                                      <p:cBhvr>
                                        <p:cTn id="8" dur="1000" fill="hold"/>
                                        <p:tgtEl>
                                          <p:spTgt spid="16387"/>
                                        </p:tgtEl>
                                        <p:attrNameLst>
                                          <p:attrName>ppt_x</p:attrName>
                                        </p:attrNameLst>
                                      </p:cBhvr>
                                      <p:tavLst>
                                        <p:tav tm="0">
                                          <p:val>
                                            <p:strVal val="#ppt_x"/>
                                          </p:val>
                                        </p:tav>
                                        <p:tav tm="100000">
                                          <p:val>
                                            <p:strVal val="#ppt_x"/>
                                          </p:val>
                                        </p:tav>
                                      </p:tavLst>
                                    </p:anim>
                                    <p:anim calcmode="lin" valueType="num">
                                      <p:cBhvr>
                                        <p:cTn id="9" dur="1000" fill="hold"/>
                                        <p:tgtEl>
                                          <p:spTgt spid="163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time</a:t>
            </a:r>
            <a:r>
              <a:rPr lang="zh-CN" altLang="en-US" dirty="0"/>
              <a:t>模块</a:t>
            </a:r>
            <a:r>
              <a:rPr lang="zh-CN" altLang="en-US" dirty="0" smtClean="0"/>
              <a:t>的</a:t>
            </a:r>
            <a:r>
              <a:rPr lang="zh-CN" altLang="en-US" dirty="0"/>
              <a:t>格式化时间</a:t>
            </a:r>
            <a:br>
              <a:rPr lang="zh-CN" altLang="en-US" dirty="0"/>
            </a:br>
            <a:endParaRPr lang="zh-CN" altLang="en-US" dirty="0"/>
          </a:p>
        </p:txBody>
      </p:sp>
      <p:sp>
        <p:nvSpPr>
          <p:cNvPr id="3" name="内容占位符 2"/>
          <p:cNvSpPr>
            <a:spLocks noGrp="1"/>
          </p:cNvSpPr>
          <p:nvPr>
            <p:ph idx="1"/>
          </p:nvPr>
        </p:nvSpPr>
        <p:spPr/>
        <p:txBody>
          <a:bodyPr>
            <a:normAutofit fontScale="92500" lnSpcReduction="20000"/>
          </a:bodyPr>
          <a:lstStyle/>
          <a:p>
            <a:r>
              <a:rPr lang="zh-CN" altLang="en-US" dirty="0" smtClean="0"/>
              <a:t>在</a:t>
            </a:r>
            <a:r>
              <a:rPr lang="zh-CN" altLang="en-US" dirty="0"/>
              <a:t>实际开发过程中</a:t>
            </a:r>
            <a:r>
              <a:rPr lang="zh-CN" altLang="en-US" dirty="0" smtClean="0"/>
              <a:t>，需要将</a:t>
            </a:r>
            <a:r>
              <a:rPr lang="zh-CN" altLang="en-US" dirty="0"/>
              <a:t>时间元组转换为某种固定的或是自定义的格式</a:t>
            </a:r>
            <a:r>
              <a:rPr lang="zh-CN" altLang="en-US" dirty="0" smtClean="0"/>
              <a:t>。</a:t>
            </a:r>
            <a:endParaRPr lang="en-US" altLang="zh-CN" dirty="0" smtClean="0"/>
          </a:p>
          <a:p>
            <a:r>
              <a:rPr lang="zh-CN" altLang="en-US" dirty="0" smtClean="0"/>
              <a:t>时间</a:t>
            </a:r>
            <a:r>
              <a:rPr lang="zh-CN" altLang="en-US" dirty="0"/>
              <a:t>元组转换生成固定格式的时间表示格式</a:t>
            </a:r>
            <a:r>
              <a:rPr lang="zh-CN" altLang="en-US" dirty="0" smtClean="0"/>
              <a:t>，有命令</a:t>
            </a:r>
            <a:r>
              <a:rPr lang="zh-CN" altLang="en-US" dirty="0"/>
              <a:t>格式如下：</a:t>
            </a:r>
          </a:p>
          <a:p>
            <a:pPr lvl="1"/>
            <a:r>
              <a:rPr lang="en-US" altLang="zh-CN" dirty="0" err="1" smtClean="0"/>
              <a:t>time.asctime</a:t>
            </a:r>
            <a:r>
              <a:rPr lang="en-US" altLang="zh-CN" dirty="0"/>
              <a:t>( </a:t>
            </a:r>
            <a:r>
              <a:rPr lang="en-US" altLang="zh-CN" dirty="0" err="1"/>
              <a:t>time.localtime</a:t>
            </a:r>
            <a:r>
              <a:rPr lang="en-US" altLang="zh-CN" dirty="0"/>
              <a:t>(</a:t>
            </a:r>
            <a:r>
              <a:rPr lang="en-US" altLang="zh-CN" dirty="0" err="1"/>
              <a:t>time.time</a:t>
            </a:r>
            <a:r>
              <a:rPr lang="en-US" altLang="zh-CN" dirty="0"/>
              <a:t>()) )</a:t>
            </a:r>
          </a:p>
          <a:p>
            <a:pPr lvl="1"/>
            <a:r>
              <a:rPr lang="en-US" altLang="zh-CN" dirty="0" err="1" smtClean="0"/>
              <a:t>time.asctime</a:t>
            </a:r>
            <a:r>
              <a:rPr lang="en-US" altLang="zh-CN" dirty="0"/>
              <a:t>()</a:t>
            </a:r>
          </a:p>
          <a:p>
            <a:pPr lvl="1"/>
            <a:r>
              <a:rPr lang="en-US" altLang="zh-CN" dirty="0" err="1" smtClean="0"/>
              <a:t>time.strftime</a:t>
            </a:r>
            <a:r>
              <a:rPr lang="en-US" altLang="zh-CN" dirty="0" smtClean="0"/>
              <a:t>(format</a:t>
            </a:r>
            <a:r>
              <a:rPr lang="en-US" altLang="zh-CN" dirty="0"/>
              <a:t>[, t])</a:t>
            </a:r>
          </a:p>
          <a:p>
            <a:pPr lvl="2"/>
            <a:r>
              <a:rPr lang="zh-CN" altLang="en-US" dirty="0" smtClean="0"/>
              <a:t>参数</a:t>
            </a:r>
            <a:r>
              <a:rPr lang="en-US" altLang="zh-CN" dirty="0"/>
              <a:t>t</a:t>
            </a:r>
            <a:r>
              <a:rPr lang="zh-CN" altLang="en-US" dirty="0"/>
              <a:t>是时间元组，</a:t>
            </a:r>
            <a:r>
              <a:rPr lang="en-US" altLang="zh-CN" dirty="0"/>
              <a:t>format</a:t>
            </a:r>
            <a:r>
              <a:rPr lang="zh-CN" altLang="en-US" dirty="0"/>
              <a:t>为格式化</a:t>
            </a:r>
            <a:r>
              <a:rPr lang="zh-CN" altLang="en-US" dirty="0" smtClean="0"/>
              <a:t>字符串</a:t>
            </a:r>
            <a:endParaRPr lang="en-US" altLang="zh-CN" dirty="0" smtClean="0"/>
          </a:p>
          <a:p>
            <a:pPr lvl="2"/>
            <a:r>
              <a:rPr lang="zh-CN" altLang="en-US" dirty="0" smtClean="0"/>
              <a:t>函数</a:t>
            </a:r>
            <a:r>
              <a:rPr lang="zh-CN" altLang="en-US" dirty="0"/>
              <a:t>返回以</a:t>
            </a:r>
            <a:r>
              <a:rPr lang="en-US" altLang="zh-CN" dirty="0"/>
              <a:t>format</a:t>
            </a:r>
            <a:r>
              <a:rPr lang="zh-CN" altLang="en-US" dirty="0"/>
              <a:t>格式决定的字符串所表示的当地时间。</a:t>
            </a:r>
          </a:p>
          <a:p>
            <a:pPr lvl="2"/>
            <a:r>
              <a:rPr lang="zh-CN" altLang="en-US" dirty="0" smtClean="0"/>
              <a:t>时间</a:t>
            </a:r>
            <a:r>
              <a:rPr lang="zh-CN" altLang="en-US" dirty="0"/>
              <a:t>日期格式化字符符号及含义如表</a:t>
            </a:r>
            <a:r>
              <a:rPr lang="en-US" altLang="zh-CN" dirty="0"/>
              <a:t>11-9</a:t>
            </a:r>
            <a:r>
              <a:rPr lang="zh-CN" altLang="en-US" dirty="0"/>
              <a:t>所示。</a:t>
            </a:r>
          </a:p>
          <a:p>
            <a:endParaRPr lang="zh-CN" altLang="en-US" dirty="0"/>
          </a:p>
        </p:txBody>
      </p:sp>
    </p:spTree>
    <p:extLst>
      <p:ext uri="{BB962C8B-B14F-4D97-AF65-F5344CB8AC3E}">
        <p14:creationId xmlns:p14="http://schemas.microsoft.com/office/powerpoint/2010/main" val="11998919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表</a:t>
            </a:r>
            <a:r>
              <a:rPr lang="en-US" altLang="zh-CN" dirty="0"/>
              <a:t>11-9 </a:t>
            </a:r>
            <a:r>
              <a:rPr lang="zh-CN" altLang="en-US" dirty="0"/>
              <a:t>时间日期格式化符号</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1228307271"/>
              </p:ext>
            </p:extLst>
          </p:nvPr>
        </p:nvGraphicFramePr>
        <p:xfrm>
          <a:off x="669923" y="1160143"/>
          <a:ext cx="11186716" cy="5365200"/>
        </p:xfrm>
        <a:graphic>
          <a:graphicData uri="http://schemas.openxmlformats.org/drawingml/2006/table">
            <a:tbl>
              <a:tblPr firstRow="1" firstCol="1" bandRow="1">
                <a:tableStyleId>{5C22544A-7EE6-4342-B048-85BDC9FD1C3A}</a:tableStyleId>
              </a:tblPr>
              <a:tblGrid>
                <a:gridCol w="1033589">
                  <a:extLst>
                    <a:ext uri="{9D8B030D-6E8A-4147-A177-3AD203B41FA5}">
                      <a16:colId xmlns:a16="http://schemas.microsoft.com/office/drawing/2014/main" val="4185984556"/>
                    </a:ext>
                  </a:extLst>
                </a:gridCol>
                <a:gridCol w="3888432">
                  <a:extLst>
                    <a:ext uri="{9D8B030D-6E8A-4147-A177-3AD203B41FA5}">
                      <a16:colId xmlns:a16="http://schemas.microsoft.com/office/drawing/2014/main" val="4212854420"/>
                    </a:ext>
                  </a:extLst>
                </a:gridCol>
                <a:gridCol w="864096">
                  <a:extLst>
                    <a:ext uri="{9D8B030D-6E8A-4147-A177-3AD203B41FA5}">
                      <a16:colId xmlns:a16="http://schemas.microsoft.com/office/drawing/2014/main" val="770508873"/>
                    </a:ext>
                  </a:extLst>
                </a:gridCol>
                <a:gridCol w="5400599">
                  <a:extLst>
                    <a:ext uri="{9D8B030D-6E8A-4147-A177-3AD203B41FA5}">
                      <a16:colId xmlns:a16="http://schemas.microsoft.com/office/drawing/2014/main" val="1796554713"/>
                    </a:ext>
                  </a:extLst>
                </a:gridCol>
              </a:tblGrid>
              <a:tr h="447100">
                <a:tc>
                  <a:txBody>
                    <a:bodyPr/>
                    <a:lstStyle/>
                    <a:p>
                      <a:pPr algn="ctr">
                        <a:spcAft>
                          <a:spcPts val="0"/>
                        </a:spcAft>
                      </a:pPr>
                      <a:r>
                        <a:rPr lang="zh-CN" sz="2000" kern="0">
                          <a:effectLst/>
                        </a:rPr>
                        <a:t>格式</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8575" marR="28575" marT="28575" marB="28575" anchor="ctr"/>
                </a:tc>
                <a:tc>
                  <a:txBody>
                    <a:bodyPr/>
                    <a:lstStyle/>
                    <a:p>
                      <a:pPr algn="ctr">
                        <a:spcAft>
                          <a:spcPts val="0"/>
                        </a:spcAft>
                      </a:pPr>
                      <a:r>
                        <a:rPr lang="zh-CN" sz="2000" kern="0">
                          <a:effectLst/>
                        </a:rPr>
                        <a:t>含义</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8575" marR="28575" marT="28575" marB="28575" anchor="ctr"/>
                </a:tc>
                <a:tc>
                  <a:txBody>
                    <a:bodyPr/>
                    <a:lstStyle/>
                    <a:p>
                      <a:pPr algn="ctr">
                        <a:spcAft>
                          <a:spcPts val="0"/>
                        </a:spcAft>
                      </a:pPr>
                      <a:r>
                        <a:rPr lang="zh-CN" sz="2000" kern="0" dirty="0">
                          <a:effectLst/>
                        </a:rPr>
                        <a:t>格式</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000" kern="0">
                          <a:effectLst/>
                        </a:rPr>
                        <a:t>含义</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1782662195"/>
                  </a:ext>
                </a:extLst>
              </a:tr>
              <a:tr h="447100">
                <a:tc>
                  <a:txBody>
                    <a:bodyPr/>
                    <a:lstStyle/>
                    <a:p>
                      <a:pPr algn="just">
                        <a:spcAft>
                          <a:spcPts val="0"/>
                        </a:spcAft>
                      </a:pPr>
                      <a:r>
                        <a:rPr lang="en-US" sz="2000" kern="0" dirty="0">
                          <a:effectLst/>
                        </a:rPr>
                        <a:t>%y</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7625" marR="47625" marT="66675" marB="66675" anchor="ctr"/>
                </a:tc>
                <a:tc>
                  <a:txBody>
                    <a:bodyPr/>
                    <a:lstStyle/>
                    <a:p>
                      <a:pPr algn="just">
                        <a:spcAft>
                          <a:spcPts val="0"/>
                        </a:spcAft>
                      </a:pPr>
                      <a:r>
                        <a:rPr lang="zh-CN" sz="2000" kern="0">
                          <a:effectLst/>
                        </a:rPr>
                        <a:t>两位数的年份表示（</a:t>
                      </a:r>
                      <a:r>
                        <a:rPr lang="en-US" sz="2000" kern="0">
                          <a:effectLst/>
                        </a:rPr>
                        <a:t>00-99</a:t>
                      </a:r>
                      <a:r>
                        <a:rPr lang="zh-CN" sz="2000" kern="0">
                          <a:effectLst/>
                        </a:rPr>
                        <a:t>）</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7625" marR="47625" marT="66675" marB="66675" anchor="ctr"/>
                </a:tc>
                <a:tc>
                  <a:txBody>
                    <a:bodyPr/>
                    <a:lstStyle/>
                    <a:p>
                      <a:pPr marL="0" algn="just" defTabSz="914400" rtl="0" eaLnBrk="1" latinLnBrk="0" hangingPunct="1">
                        <a:spcAft>
                          <a:spcPts val="0"/>
                        </a:spcAft>
                      </a:pPr>
                      <a:r>
                        <a:rPr lang="en-US" sz="2000" b="1" kern="0" dirty="0">
                          <a:solidFill>
                            <a:schemeClr val="lt1"/>
                          </a:solidFill>
                          <a:effectLst/>
                          <a:latin typeface="+mn-lt"/>
                          <a:ea typeface="+mn-ea"/>
                          <a:cs typeface="+mn-cs"/>
                        </a:rPr>
                        <a:t>%B</a:t>
                      </a:r>
                      <a:endParaRPr lang="zh-CN" sz="2000" b="1" kern="0" dirty="0">
                        <a:solidFill>
                          <a:schemeClr val="lt1"/>
                        </a:solidFill>
                        <a:effectLst/>
                        <a:latin typeface="+mn-lt"/>
                        <a:ea typeface="+mn-ea"/>
                        <a:cs typeface="+mn-cs"/>
                      </a:endParaRPr>
                    </a:p>
                  </a:txBody>
                  <a:tcPr marL="0" marR="0" marT="0" marB="0" anchor="ctr">
                    <a:solidFill>
                      <a:schemeClr val="accent1"/>
                    </a:solidFill>
                  </a:tcPr>
                </a:tc>
                <a:tc>
                  <a:txBody>
                    <a:bodyPr/>
                    <a:lstStyle/>
                    <a:p>
                      <a:pPr algn="just">
                        <a:spcAft>
                          <a:spcPts val="0"/>
                        </a:spcAft>
                      </a:pPr>
                      <a:r>
                        <a:rPr lang="zh-CN" sz="2000" kern="0">
                          <a:effectLst/>
                        </a:rPr>
                        <a:t>本地完整的月份名称</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2027824357"/>
                  </a:ext>
                </a:extLst>
              </a:tr>
              <a:tr h="447100">
                <a:tc>
                  <a:txBody>
                    <a:bodyPr/>
                    <a:lstStyle/>
                    <a:p>
                      <a:pPr algn="just">
                        <a:spcAft>
                          <a:spcPts val="0"/>
                        </a:spcAft>
                      </a:pPr>
                      <a:r>
                        <a:rPr lang="en-US" sz="2000" kern="0">
                          <a:effectLst/>
                        </a:rPr>
                        <a:t>%Y</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7625" marR="47625" marT="66675" marB="66675" anchor="ctr"/>
                </a:tc>
                <a:tc>
                  <a:txBody>
                    <a:bodyPr/>
                    <a:lstStyle/>
                    <a:p>
                      <a:pPr algn="just">
                        <a:spcAft>
                          <a:spcPts val="0"/>
                        </a:spcAft>
                      </a:pPr>
                      <a:r>
                        <a:rPr lang="zh-CN" sz="2000" kern="0" dirty="0">
                          <a:effectLst/>
                        </a:rPr>
                        <a:t>四位数的年份表示（</a:t>
                      </a:r>
                      <a:r>
                        <a:rPr lang="en-US" sz="2000" kern="0" dirty="0">
                          <a:effectLst/>
                        </a:rPr>
                        <a:t>000-9999</a:t>
                      </a:r>
                      <a:r>
                        <a:rPr lang="zh-CN" sz="2000" kern="0" dirty="0">
                          <a:effectLst/>
                        </a:rPr>
                        <a:t>）</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7625" marR="47625" marT="66675" marB="66675" anchor="ctr"/>
                </a:tc>
                <a:tc>
                  <a:txBody>
                    <a:bodyPr/>
                    <a:lstStyle/>
                    <a:p>
                      <a:pPr marL="0" algn="just" defTabSz="914400" rtl="0" eaLnBrk="1" latinLnBrk="0" hangingPunct="1">
                        <a:spcAft>
                          <a:spcPts val="0"/>
                        </a:spcAft>
                      </a:pPr>
                      <a:r>
                        <a:rPr lang="en-US" sz="2000" b="1" kern="0" dirty="0">
                          <a:solidFill>
                            <a:schemeClr val="lt1"/>
                          </a:solidFill>
                          <a:effectLst/>
                          <a:latin typeface="+mn-lt"/>
                          <a:ea typeface="+mn-ea"/>
                          <a:cs typeface="+mn-cs"/>
                        </a:rPr>
                        <a:t>%c</a:t>
                      </a:r>
                      <a:endParaRPr lang="zh-CN" sz="2000" b="1" kern="0" dirty="0">
                        <a:solidFill>
                          <a:schemeClr val="lt1"/>
                        </a:solidFill>
                        <a:effectLst/>
                        <a:latin typeface="+mn-lt"/>
                        <a:ea typeface="+mn-ea"/>
                        <a:cs typeface="+mn-cs"/>
                      </a:endParaRPr>
                    </a:p>
                  </a:txBody>
                  <a:tcPr marL="0" marR="0" marT="0" marB="0" anchor="ctr">
                    <a:solidFill>
                      <a:schemeClr val="accent1"/>
                    </a:solidFill>
                  </a:tcPr>
                </a:tc>
                <a:tc>
                  <a:txBody>
                    <a:bodyPr/>
                    <a:lstStyle/>
                    <a:p>
                      <a:pPr algn="just">
                        <a:spcAft>
                          <a:spcPts val="0"/>
                        </a:spcAft>
                      </a:pPr>
                      <a:r>
                        <a:rPr lang="zh-CN" sz="2000" kern="0">
                          <a:effectLst/>
                        </a:rPr>
                        <a:t>本地相应的日期表示和时间表示</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1578696938"/>
                  </a:ext>
                </a:extLst>
              </a:tr>
              <a:tr h="447100">
                <a:tc>
                  <a:txBody>
                    <a:bodyPr/>
                    <a:lstStyle/>
                    <a:p>
                      <a:pPr algn="just">
                        <a:spcAft>
                          <a:spcPts val="0"/>
                        </a:spcAft>
                      </a:pPr>
                      <a:r>
                        <a:rPr lang="en-US" sz="2000" kern="0">
                          <a:effectLst/>
                        </a:rPr>
                        <a:t>%m</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7625" marR="47625" marT="66675" marB="66675" anchor="ctr"/>
                </a:tc>
                <a:tc>
                  <a:txBody>
                    <a:bodyPr/>
                    <a:lstStyle/>
                    <a:p>
                      <a:pPr algn="just">
                        <a:spcAft>
                          <a:spcPts val="0"/>
                        </a:spcAft>
                      </a:pPr>
                      <a:r>
                        <a:rPr lang="zh-CN" sz="2000" kern="0">
                          <a:effectLst/>
                        </a:rPr>
                        <a:t>月份（</a:t>
                      </a:r>
                      <a:r>
                        <a:rPr lang="en-US" sz="2000" kern="0">
                          <a:effectLst/>
                        </a:rPr>
                        <a:t>01-12</a:t>
                      </a:r>
                      <a:r>
                        <a:rPr lang="zh-CN" sz="2000" kern="0">
                          <a:effectLst/>
                        </a:rPr>
                        <a:t>）</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7625" marR="47625" marT="66675" marB="66675" anchor="ctr"/>
                </a:tc>
                <a:tc>
                  <a:txBody>
                    <a:bodyPr/>
                    <a:lstStyle/>
                    <a:p>
                      <a:pPr marL="0" algn="just" defTabSz="914400" rtl="0" eaLnBrk="1" latinLnBrk="0" hangingPunct="1">
                        <a:spcAft>
                          <a:spcPts val="0"/>
                        </a:spcAft>
                      </a:pPr>
                      <a:r>
                        <a:rPr lang="en-US" sz="2000" b="1" kern="0" dirty="0">
                          <a:solidFill>
                            <a:schemeClr val="lt1"/>
                          </a:solidFill>
                          <a:effectLst/>
                          <a:latin typeface="+mn-lt"/>
                          <a:ea typeface="+mn-ea"/>
                          <a:cs typeface="+mn-cs"/>
                        </a:rPr>
                        <a:t>%j</a:t>
                      </a:r>
                      <a:endParaRPr lang="zh-CN" sz="2000" b="1" kern="0" dirty="0">
                        <a:solidFill>
                          <a:schemeClr val="lt1"/>
                        </a:solidFill>
                        <a:effectLst/>
                        <a:latin typeface="+mn-lt"/>
                        <a:ea typeface="+mn-ea"/>
                        <a:cs typeface="+mn-cs"/>
                      </a:endParaRPr>
                    </a:p>
                  </a:txBody>
                  <a:tcPr marL="0" marR="0" marT="0" marB="0" anchor="ctr">
                    <a:solidFill>
                      <a:schemeClr val="accent1"/>
                    </a:solidFill>
                  </a:tcPr>
                </a:tc>
                <a:tc>
                  <a:txBody>
                    <a:bodyPr/>
                    <a:lstStyle/>
                    <a:p>
                      <a:pPr algn="just">
                        <a:spcAft>
                          <a:spcPts val="0"/>
                        </a:spcAft>
                      </a:pPr>
                      <a:r>
                        <a:rPr lang="zh-CN" sz="2000" kern="0" dirty="0">
                          <a:effectLst/>
                        </a:rPr>
                        <a:t>年内的一天（</a:t>
                      </a:r>
                      <a:r>
                        <a:rPr lang="en-US" sz="2000" kern="0" dirty="0">
                          <a:effectLst/>
                        </a:rPr>
                        <a:t>001-366</a:t>
                      </a:r>
                      <a:r>
                        <a:rPr lang="zh-CN" sz="2000" kern="0" dirty="0">
                          <a:effectLst/>
                        </a:rPr>
                        <a:t>）</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1669302781"/>
                  </a:ext>
                </a:extLst>
              </a:tr>
              <a:tr h="447100">
                <a:tc>
                  <a:txBody>
                    <a:bodyPr/>
                    <a:lstStyle/>
                    <a:p>
                      <a:pPr algn="just">
                        <a:spcAft>
                          <a:spcPts val="0"/>
                        </a:spcAft>
                      </a:pPr>
                      <a:r>
                        <a:rPr lang="en-US" sz="2000" kern="0">
                          <a:effectLst/>
                        </a:rPr>
                        <a:t>%d</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7625" marR="47625" marT="66675" marB="66675" anchor="ctr"/>
                </a:tc>
                <a:tc>
                  <a:txBody>
                    <a:bodyPr/>
                    <a:lstStyle/>
                    <a:p>
                      <a:pPr algn="just">
                        <a:spcAft>
                          <a:spcPts val="0"/>
                        </a:spcAft>
                      </a:pPr>
                      <a:r>
                        <a:rPr lang="zh-CN" sz="2000" kern="0">
                          <a:effectLst/>
                        </a:rPr>
                        <a:t>月内中的一天（</a:t>
                      </a:r>
                      <a:r>
                        <a:rPr lang="en-US" sz="2000" kern="0">
                          <a:effectLst/>
                        </a:rPr>
                        <a:t>0-31</a:t>
                      </a:r>
                      <a:r>
                        <a:rPr lang="zh-CN" sz="2000" kern="0">
                          <a:effectLst/>
                        </a:rPr>
                        <a:t>）</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7625" marR="47625" marT="66675" marB="66675" anchor="ctr"/>
                </a:tc>
                <a:tc>
                  <a:txBody>
                    <a:bodyPr/>
                    <a:lstStyle/>
                    <a:p>
                      <a:pPr marL="0" algn="just" defTabSz="914400" rtl="0" eaLnBrk="1" latinLnBrk="0" hangingPunct="1">
                        <a:spcAft>
                          <a:spcPts val="0"/>
                        </a:spcAft>
                      </a:pPr>
                      <a:r>
                        <a:rPr lang="en-US" sz="2000" b="1" kern="0" dirty="0">
                          <a:solidFill>
                            <a:schemeClr val="lt1"/>
                          </a:solidFill>
                          <a:effectLst/>
                          <a:latin typeface="+mn-lt"/>
                          <a:ea typeface="+mn-ea"/>
                          <a:cs typeface="+mn-cs"/>
                        </a:rPr>
                        <a:t>%p</a:t>
                      </a:r>
                      <a:endParaRPr lang="zh-CN" sz="2000" b="1" kern="0" dirty="0">
                        <a:solidFill>
                          <a:schemeClr val="lt1"/>
                        </a:solidFill>
                        <a:effectLst/>
                        <a:latin typeface="+mn-lt"/>
                        <a:ea typeface="+mn-ea"/>
                        <a:cs typeface="+mn-cs"/>
                      </a:endParaRPr>
                    </a:p>
                  </a:txBody>
                  <a:tcPr marL="0" marR="0" marT="0" marB="0" anchor="ctr">
                    <a:solidFill>
                      <a:schemeClr val="accent1"/>
                    </a:solidFill>
                  </a:tcPr>
                </a:tc>
                <a:tc>
                  <a:txBody>
                    <a:bodyPr/>
                    <a:lstStyle/>
                    <a:p>
                      <a:pPr algn="just">
                        <a:spcAft>
                          <a:spcPts val="0"/>
                        </a:spcAft>
                      </a:pPr>
                      <a:r>
                        <a:rPr lang="zh-CN" sz="2000" kern="0">
                          <a:effectLst/>
                        </a:rPr>
                        <a:t>本地</a:t>
                      </a:r>
                      <a:r>
                        <a:rPr lang="en-US" sz="2000" kern="0">
                          <a:effectLst/>
                        </a:rPr>
                        <a:t>A.M.</a:t>
                      </a:r>
                      <a:r>
                        <a:rPr lang="zh-CN" sz="2000" kern="0">
                          <a:effectLst/>
                        </a:rPr>
                        <a:t>或</a:t>
                      </a:r>
                      <a:r>
                        <a:rPr lang="en-US" sz="2000" kern="0">
                          <a:effectLst/>
                        </a:rPr>
                        <a:t>P.M.</a:t>
                      </a:r>
                      <a:r>
                        <a:rPr lang="zh-CN" sz="2000" kern="0">
                          <a:effectLst/>
                        </a:rPr>
                        <a:t>的等价符</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3068194637"/>
                  </a:ext>
                </a:extLst>
              </a:tr>
              <a:tr h="447100">
                <a:tc>
                  <a:txBody>
                    <a:bodyPr/>
                    <a:lstStyle/>
                    <a:p>
                      <a:pPr algn="just">
                        <a:spcAft>
                          <a:spcPts val="0"/>
                        </a:spcAft>
                      </a:pPr>
                      <a:r>
                        <a:rPr lang="en-US" sz="2000" kern="0">
                          <a:effectLst/>
                        </a:rPr>
                        <a:t>%H</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7625" marR="47625" marT="66675" marB="66675" anchor="ctr"/>
                </a:tc>
                <a:tc>
                  <a:txBody>
                    <a:bodyPr/>
                    <a:lstStyle/>
                    <a:p>
                      <a:pPr algn="just">
                        <a:spcAft>
                          <a:spcPts val="0"/>
                        </a:spcAft>
                      </a:pPr>
                      <a:r>
                        <a:rPr lang="en-US" sz="2000" kern="0">
                          <a:effectLst/>
                        </a:rPr>
                        <a:t>24</a:t>
                      </a:r>
                      <a:r>
                        <a:rPr lang="zh-CN" sz="2000" kern="0">
                          <a:effectLst/>
                        </a:rPr>
                        <a:t>小时制小时数（</a:t>
                      </a:r>
                      <a:r>
                        <a:rPr lang="en-US" sz="2000" kern="0">
                          <a:effectLst/>
                        </a:rPr>
                        <a:t>0-23</a:t>
                      </a:r>
                      <a:r>
                        <a:rPr lang="zh-CN" sz="2000" kern="0">
                          <a:effectLst/>
                        </a:rPr>
                        <a:t>）</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7625" marR="47625" marT="66675" marB="66675" anchor="ctr"/>
                </a:tc>
                <a:tc>
                  <a:txBody>
                    <a:bodyPr/>
                    <a:lstStyle/>
                    <a:p>
                      <a:pPr marL="0" algn="just" defTabSz="914400" rtl="0" eaLnBrk="1" latinLnBrk="0" hangingPunct="1">
                        <a:spcAft>
                          <a:spcPts val="0"/>
                        </a:spcAft>
                      </a:pPr>
                      <a:r>
                        <a:rPr lang="en-US" sz="2000" b="1" kern="0" dirty="0">
                          <a:solidFill>
                            <a:schemeClr val="lt1"/>
                          </a:solidFill>
                          <a:effectLst/>
                          <a:latin typeface="+mn-lt"/>
                          <a:ea typeface="+mn-ea"/>
                          <a:cs typeface="+mn-cs"/>
                        </a:rPr>
                        <a:t>%U</a:t>
                      </a:r>
                      <a:endParaRPr lang="zh-CN" sz="2000" b="1" kern="0" dirty="0">
                        <a:solidFill>
                          <a:schemeClr val="lt1"/>
                        </a:solidFill>
                        <a:effectLst/>
                        <a:latin typeface="+mn-lt"/>
                        <a:ea typeface="+mn-ea"/>
                        <a:cs typeface="+mn-cs"/>
                      </a:endParaRPr>
                    </a:p>
                  </a:txBody>
                  <a:tcPr marL="0" marR="0" marT="0" marB="0" anchor="ctr">
                    <a:solidFill>
                      <a:schemeClr val="accent1"/>
                    </a:solidFill>
                  </a:tcPr>
                </a:tc>
                <a:tc>
                  <a:txBody>
                    <a:bodyPr/>
                    <a:lstStyle/>
                    <a:p>
                      <a:pPr algn="just">
                        <a:spcAft>
                          <a:spcPts val="0"/>
                        </a:spcAft>
                      </a:pPr>
                      <a:r>
                        <a:rPr lang="zh-CN" sz="2000" kern="0" dirty="0">
                          <a:effectLst/>
                        </a:rPr>
                        <a:t>一年中的星期数（</a:t>
                      </a:r>
                      <a:r>
                        <a:rPr lang="en-US" sz="2000" kern="0" dirty="0">
                          <a:effectLst/>
                        </a:rPr>
                        <a:t>00-53</a:t>
                      </a:r>
                      <a:r>
                        <a:rPr lang="zh-CN" sz="2000" kern="0" dirty="0">
                          <a:effectLst/>
                        </a:rPr>
                        <a:t>）星期天为星期的开始</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3262317373"/>
                  </a:ext>
                </a:extLst>
              </a:tr>
              <a:tr h="447100">
                <a:tc>
                  <a:txBody>
                    <a:bodyPr/>
                    <a:lstStyle/>
                    <a:p>
                      <a:pPr algn="just">
                        <a:spcAft>
                          <a:spcPts val="0"/>
                        </a:spcAft>
                      </a:pPr>
                      <a:r>
                        <a:rPr lang="en-US" sz="2000" kern="0">
                          <a:effectLst/>
                        </a:rPr>
                        <a:t>%I</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7625" marR="47625" marT="66675" marB="66675" anchor="ctr"/>
                </a:tc>
                <a:tc>
                  <a:txBody>
                    <a:bodyPr/>
                    <a:lstStyle/>
                    <a:p>
                      <a:pPr algn="just">
                        <a:spcAft>
                          <a:spcPts val="0"/>
                        </a:spcAft>
                      </a:pPr>
                      <a:r>
                        <a:rPr lang="en-US" sz="2000" kern="0">
                          <a:effectLst/>
                        </a:rPr>
                        <a:t>12</a:t>
                      </a:r>
                      <a:r>
                        <a:rPr lang="zh-CN" sz="2000" kern="0">
                          <a:effectLst/>
                        </a:rPr>
                        <a:t>小时制小时数（</a:t>
                      </a:r>
                      <a:r>
                        <a:rPr lang="en-US" sz="2000" kern="0">
                          <a:effectLst/>
                        </a:rPr>
                        <a:t>01-12</a:t>
                      </a:r>
                      <a:r>
                        <a:rPr lang="zh-CN" sz="2000" kern="0">
                          <a:effectLst/>
                        </a:rPr>
                        <a:t>）</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7625" marR="47625" marT="66675" marB="66675" anchor="ctr"/>
                </a:tc>
                <a:tc>
                  <a:txBody>
                    <a:bodyPr/>
                    <a:lstStyle/>
                    <a:p>
                      <a:pPr marL="0" algn="just" defTabSz="914400" rtl="0" eaLnBrk="1" latinLnBrk="0" hangingPunct="1">
                        <a:spcAft>
                          <a:spcPts val="0"/>
                        </a:spcAft>
                      </a:pPr>
                      <a:r>
                        <a:rPr lang="en-US" sz="2000" b="1" kern="0" dirty="0">
                          <a:solidFill>
                            <a:schemeClr val="lt1"/>
                          </a:solidFill>
                          <a:effectLst/>
                          <a:latin typeface="+mn-lt"/>
                          <a:ea typeface="+mn-ea"/>
                          <a:cs typeface="+mn-cs"/>
                        </a:rPr>
                        <a:t>%w</a:t>
                      </a:r>
                      <a:endParaRPr lang="zh-CN" sz="2000" b="1" kern="0" dirty="0">
                        <a:solidFill>
                          <a:schemeClr val="lt1"/>
                        </a:solidFill>
                        <a:effectLst/>
                        <a:latin typeface="+mn-lt"/>
                        <a:ea typeface="+mn-ea"/>
                        <a:cs typeface="+mn-cs"/>
                      </a:endParaRPr>
                    </a:p>
                  </a:txBody>
                  <a:tcPr marL="0" marR="0" marT="0" marB="0" anchor="ctr">
                    <a:solidFill>
                      <a:schemeClr val="accent1"/>
                    </a:solidFill>
                  </a:tcPr>
                </a:tc>
                <a:tc>
                  <a:txBody>
                    <a:bodyPr/>
                    <a:lstStyle/>
                    <a:p>
                      <a:pPr algn="just">
                        <a:spcAft>
                          <a:spcPts val="0"/>
                        </a:spcAft>
                      </a:pPr>
                      <a:r>
                        <a:rPr lang="zh-CN" sz="2000" kern="0" dirty="0">
                          <a:effectLst/>
                        </a:rPr>
                        <a:t>星期（</a:t>
                      </a:r>
                      <a:r>
                        <a:rPr lang="en-US" sz="2000" kern="0" dirty="0">
                          <a:effectLst/>
                        </a:rPr>
                        <a:t>0-6</a:t>
                      </a:r>
                      <a:r>
                        <a:rPr lang="zh-CN" sz="2000" kern="0" dirty="0">
                          <a:effectLst/>
                        </a:rPr>
                        <a:t>），星期天为星期的开始</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1896859503"/>
                  </a:ext>
                </a:extLst>
              </a:tr>
              <a:tr h="447100">
                <a:tc>
                  <a:txBody>
                    <a:bodyPr/>
                    <a:lstStyle/>
                    <a:p>
                      <a:pPr algn="just">
                        <a:spcAft>
                          <a:spcPts val="0"/>
                        </a:spcAft>
                      </a:pPr>
                      <a:r>
                        <a:rPr lang="en-US" sz="2000" kern="0">
                          <a:effectLst/>
                        </a:rPr>
                        <a:t>%M</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7625" marR="47625" marT="66675" marB="66675" anchor="ctr"/>
                </a:tc>
                <a:tc>
                  <a:txBody>
                    <a:bodyPr/>
                    <a:lstStyle/>
                    <a:p>
                      <a:pPr algn="just">
                        <a:spcAft>
                          <a:spcPts val="0"/>
                        </a:spcAft>
                      </a:pPr>
                      <a:r>
                        <a:rPr lang="zh-CN" sz="2000" kern="0">
                          <a:effectLst/>
                        </a:rPr>
                        <a:t>分钟数（</a:t>
                      </a:r>
                      <a:r>
                        <a:rPr lang="en-US" sz="2000" kern="0">
                          <a:effectLst/>
                        </a:rPr>
                        <a:t>00=59</a:t>
                      </a:r>
                      <a:r>
                        <a:rPr lang="zh-CN" sz="2000" kern="0">
                          <a:effectLst/>
                        </a:rPr>
                        <a:t>）</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7625" marR="47625" marT="66675" marB="66675" anchor="ctr"/>
                </a:tc>
                <a:tc>
                  <a:txBody>
                    <a:bodyPr/>
                    <a:lstStyle/>
                    <a:p>
                      <a:pPr marL="0" algn="just" defTabSz="914400" rtl="0" eaLnBrk="1" latinLnBrk="0" hangingPunct="1">
                        <a:spcAft>
                          <a:spcPts val="0"/>
                        </a:spcAft>
                      </a:pPr>
                      <a:r>
                        <a:rPr lang="en-US" sz="2000" b="1" kern="0" dirty="0">
                          <a:solidFill>
                            <a:schemeClr val="lt1"/>
                          </a:solidFill>
                          <a:effectLst/>
                          <a:latin typeface="+mn-lt"/>
                          <a:ea typeface="+mn-ea"/>
                          <a:cs typeface="+mn-cs"/>
                        </a:rPr>
                        <a:t>%W</a:t>
                      </a:r>
                      <a:endParaRPr lang="zh-CN" sz="2000" b="1" kern="0" dirty="0">
                        <a:solidFill>
                          <a:schemeClr val="lt1"/>
                        </a:solidFill>
                        <a:effectLst/>
                        <a:latin typeface="+mn-lt"/>
                        <a:ea typeface="+mn-ea"/>
                        <a:cs typeface="+mn-cs"/>
                      </a:endParaRPr>
                    </a:p>
                  </a:txBody>
                  <a:tcPr marL="0" marR="0" marT="0" marB="0" anchor="ctr">
                    <a:solidFill>
                      <a:schemeClr val="accent1"/>
                    </a:solidFill>
                  </a:tcPr>
                </a:tc>
                <a:tc>
                  <a:txBody>
                    <a:bodyPr/>
                    <a:lstStyle/>
                    <a:p>
                      <a:pPr algn="just">
                        <a:spcAft>
                          <a:spcPts val="0"/>
                        </a:spcAft>
                      </a:pPr>
                      <a:r>
                        <a:rPr lang="zh-CN" sz="2000" kern="0">
                          <a:effectLst/>
                        </a:rPr>
                        <a:t>一年中的星期数（</a:t>
                      </a:r>
                      <a:r>
                        <a:rPr lang="en-US" sz="2000" kern="0">
                          <a:effectLst/>
                        </a:rPr>
                        <a:t>00-53</a:t>
                      </a:r>
                      <a:r>
                        <a:rPr lang="zh-CN" sz="2000" kern="0">
                          <a:effectLst/>
                        </a:rPr>
                        <a:t>）星期一为星期的开始</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3734253919"/>
                  </a:ext>
                </a:extLst>
              </a:tr>
              <a:tr h="447100">
                <a:tc>
                  <a:txBody>
                    <a:bodyPr/>
                    <a:lstStyle/>
                    <a:p>
                      <a:pPr algn="just">
                        <a:spcAft>
                          <a:spcPts val="0"/>
                        </a:spcAft>
                      </a:pPr>
                      <a:r>
                        <a:rPr lang="en-US" sz="2000" kern="0">
                          <a:effectLst/>
                        </a:rPr>
                        <a:t>%S</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7625" marR="47625" marT="66675" marB="66675" anchor="ctr"/>
                </a:tc>
                <a:tc>
                  <a:txBody>
                    <a:bodyPr/>
                    <a:lstStyle/>
                    <a:p>
                      <a:pPr algn="just">
                        <a:spcAft>
                          <a:spcPts val="0"/>
                        </a:spcAft>
                      </a:pPr>
                      <a:r>
                        <a:rPr lang="zh-CN" sz="2000" kern="0">
                          <a:effectLst/>
                        </a:rPr>
                        <a:t>秒（</a:t>
                      </a:r>
                      <a:r>
                        <a:rPr lang="en-US" sz="2000" kern="0">
                          <a:effectLst/>
                        </a:rPr>
                        <a:t>00-59</a:t>
                      </a:r>
                      <a:r>
                        <a:rPr lang="zh-CN" sz="2000" kern="0">
                          <a:effectLst/>
                        </a:rPr>
                        <a:t>）</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7625" marR="47625" marT="66675" marB="66675" anchor="ctr"/>
                </a:tc>
                <a:tc>
                  <a:txBody>
                    <a:bodyPr/>
                    <a:lstStyle/>
                    <a:p>
                      <a:pPr marL="0" algn="just" defTabSz="914400" rtl="0" eaLnBrk="1" latinLnBrk="0" hangingPunct="1">
                        <a:spcAft>
                          <a:spcPts val="0"/>
                        </a:spcAft>
                      </a:pPr>
                      <a:r>
                        <a:rPr lang="en-US" sz="2000" b="1" kern="0" dirty="0">
                          <a:solidFill>
                            <a:schemeClr val="lt1"/>
                          </a:solidFill>
                          <a:effectLst/>
                          <a:latin typeface="+mn-lt"/>
                          <a:ea typeface="+mn-ea"/>
                          <a:cs typeface="+mn-cs"/>
                        </a:rPr>
                        <a:t>%x</a:t>
                      </a:r>
                      <a:endParaRPr lang="zh-CN" sz="2000" b="1" kern="0" dirty="0">
                        <a:solidFill>
                          <a:schemeClr val="lt1"/>
                        </a:solidFill>
                        <a:effectLst/>
                        <a:latin typeface="+mn-lt"/>
                        <a:ea typeface="+mn-ea"/>
                        <a:cs typeface="+mn-cs"/>
                      </a:endParaRPr>
                    </a:p>
                  </a:txBody>
                  <a:tcPr marL="0" marR="0" marT="0" marB="0" anchor="ctr">
                    <a:solidFill>
                      <a:schemeClr val="accent1"/>
                    </a:solidFill>
                  </a:tcPr>
                </a:tc>
                <a:tc>
                  <a:txBody>
                    <a:bodyPr/>
                    <a:lstStyle/>
                    <a:p>
                      <a:pPr algn="just">
                        <a:spcAft>
                          <a:spcPts val="0"/>
                        </a:spcAft>
                      </a:pPr>
                      <a:r>
                        <a:rPr lang="zh-CN" sz="2000" kern="0">
                          <a:effectLst/>
                        </a:rPr>
                        <a:t>本地相应的日期表示</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986057655"/>
                  </a:ext>
                </a:extLst>
              </a:tr>
              <a:tr h="447100">
                <a:tc>
                  <a:txBody>
                    <a:bodyPr/>
                    <a:lstStyle/>
                    <a:p>
                      <a:pPr algn="just">
                        <a:spcAft>
                          <a:spcPts val="0"/>
                        </a:spcAft>
                      </a:pPr>
                      <a:r>
                        <a:rPr lang="en-US" sz="2000" kern="0">
                          <a:effectLst/>
                        </a:rPr>
                        <a:t>%a</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7625" marR="47625" marT="66675" marB="66675" anchor="ctr"/>
                </a:tc>
                <a:tc>
                  <a:txBody>
                    <a:bodyPr/>
                    <a:lstStyle/>
                    <a:p>
                      <a:pPr algn="just">
                        <a:spcAft>
                          <a:spcPts val="0"/>
                        </a:spcAft>
                      </a:pPr>
                      <a:r>
                        <a:rPr lang="zh-CN" sz="2000" kern="0">
                          <a:effectLst/>
                        </a:rPr>
                        <a:t>本地简化星期名称</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7625" marR="47625" marT="66675" marB="66675" anchor="ctr"/>
                </a:tc>
                <a:tc>
                  <a:txBody>
                    <a:bodyPr/>
                    <a:lstStyle/>
                    <a:p>
                      <a:pPr marL="0" algn="just" defTabSz="914400" rtl="0" eaLnBrk="1" latinLnBrk="0" hangingPunct="1">
                        <a:spcAft>
                          <a:spcPts val="0"/>
                        </a:spcAft>
                      </a:pPr>
                      <a:r>
                        <a:rPr lang="en-US" sz="2000" b="1" kern="0" dirty="0">
                          <a:solidFill>
                            <a:schemeClr val="lt1"/>
                          </a:solidFill>
                          <a:effectLst/>
                          <a:latin typeface="+mn-lt"/>
                          <a:ea typeface="+mn-ea"/>
                          <a:cs typeface="+mn-cs"/>
                        </a:rPr>
                        <a:t>%X</a:t>
                      </a:r>
                      <a:endParaRPr lang="zh-CN" sz="2000" b="1" kern="0" dirty="0">
                        <a:solidFill>
                          <a:schemeClr val="lt1"/>
                        </a:solidFill>
                        <a:effectLst/>
                        <a:latin typeface="+mn-lt"/>
                        <a:ea typeface="+mn-ea"/>
                        <a:cs typeface="+mn-cs"/>
                      </a:endParaRPr>
                    </a:p>
                  </a:txBody>
                  <a:tcPr marL="0" marR="0" marT="0" marB="0" anchor="ctr">
                    <a:solidFill>
                      <a:schemeClr val="accent1"/>
                    </a:solidFill>
                  </a:tcPr>
                </a:tc>
                <a:tc>
                  <a:txBody>
                    <a:bodyPr/>
                    <a:lstStyle/>
                    <a:p>
                      <a:pPr algn="just">
                        <a:spcAft>
                          <a:spcPts val="0"/>
                        </a:spcAft>
                      </a:pPr>
                      <a:r>
                        <a:rPr lang="zh-CN" sz="2000" kern="0">
                          <a:effectLst/>
                        </a:rPr>
                        <a:t>本地相应的时间表示</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981143306"/>
                  </a:ext>
                </a:extLst>
              </a:tr>
              <a:tr h="447100">
                <a:tc>
                  <a:txBody>
                    <a:bodyPr/>
                    <a:lstStyle/>
                    <a:p>
                      <a:pPr algn="just">
                        <a:spcAft>
                          <a:spcPts val="0"/>
                        </a:spcAft>
                      </a:pPr>
                      <a:r>
                        <a:rPr lang="en-US" sz="2000" kern="0">
                          <a:effectLst/>
                        </a:rPr>
                        <a:t>%A</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7625" marR="47625" marT="66675" marB="66675" anchor="ctr"/>
                </a:tc>
                <a:tc>
                  <a:txBody>
                    <a:bodyPr/>
                    <a:lstStyle/>
                    <a:p>
                      <a:pPr algn="just">
                        <a:spcAft>
                          <a:spcPts val="0"/>
                        </a:spcAft>
                      </a:pPr>
                      <a:r>
                        <a:rPr lang="zh-CN" sz="2000" kern="0">
                          <a:effectLst/>
                        </a:rPr>
                        <a:t>本地完整星期名称</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7625" marR="47625" marT="66675" marB="66675" anchor="ctr"/>
                </a:tc>
                <a:tc>
                  <a:txBody>
                    <a:bodyPr/>
                    <a:lstStyle/>
                    <a:p>
                      <a:pPr marL="0" algn="just" defTabSz="914400" rtl="0" eaLnBrk="1" latinLnBrk="0" hangingPunct="1">
                        <a:spcAft>
                          <a:spcPts val="0"/>
                        </a:spcAft>
                      </a:pPr>
                      <a:r>
                        <a:rPr lang="en-US" sz="2000" b="1" kern="0" dirty="0">
                          <a:solidFill>
                            <a:schemeClr val="lt1"/>
                          </a:solidFill>
                          <a:effectLst/>
                          <a:latin typeface="+mn-lt"/>
                          <a:ea typeface="+mn-ea"/>
                          <a:cs typeface="+mn-cs"/>
                        </a:rPr>
                        <a:t>%Z</a:t>
                      </a:r>
                      <a:endParaRPr lang="zh-CN" sz="2000" b="1" kern="0" dirty="0">
                        <a:solidFill>
                          <a:schemeClr val="lt1"/>
                        </a:solidFill>
                        <a:effectLst/>
                        <a:latin typeface="+mn-lt"/>
                        <a:ea typeface="+mn-ea"/>
                        <a:cs typeface="+mn-cs"/>
                      </a:endParaRPr>
                    </a:p>
                  </a:txBody>
                  <a:tcPr marL="0" marR="0" marT="0" marB="0" anchor="ctr">
                    <a:solidFill>
                      <a:schemeClr val="accent1"/>
                    </a:solidFill>
                  </a:tcPr>
                </a:tc>
                <a:tc>
                  <a:txBody>
                    <a:bodyPr/>
                    <a:lstStyle/>
                    <a:p>
                      <a:pPr algn="just">
                        <a:spcAft>
                          <a:spcPts val="0"/>
                        </a:spcAft>
                      </a:pPr>
                      <a:r>
                        <a:rPr lang="zh-CN" sz="2000" kern="0">
                          <a:effectLst/>
                        </a:rPr>
                        <a:t>当前时区的名称</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951437904"/>
                  </a:ext>
                </a:extLst>
              </a:tr>
              <a:tr h="447100">
                <a:tc>
                  <a:txBody>
                    <a:bodyPr/>
                    <a:lstStyle/>
                    <a:p>
                      <a:pPr algn="just">
                        <a:spcAft>
                          <a:spcPts val="0"/>
                        </a:spcAft>
                      </a:pPr>
                      <a:r>
                        <a:rPr lang="en-US" sz="2000" kern="0" dirty="0">
                          <a:effectLst/>
                        </a:rPr>
                        <a:t>%b</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7625" marR="47625" marT="66675" marB="66675" anchor="ctr"/>
                </a:tc>
                <a:tc>
                  <a:txBody>
                    <a:bodyPr/>
                    <a:lstStyle/>
                    <a:p>
                      <a:pPr algn="just">
                        <a:spcAft>
                          <a:spcPts val="0"/>
                        </a:spcAft>
                      </a:pPr>
                      <a:r>
                        <a:rPr lang="zh-CN" sz="2000" kern="0" dirty="0">
                          <a:effectLst/>
                        </a:rPr>
                        <a:t>本地简化的月份名称</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7625" marR="47625" marT="66675" marB="66675" anchor="ctr"/>
                </a:tc>
                <a:tc>
                  <a:txBody>
                    <a:bodyPr/>
                    <a:lstStyle/>
                    <a:p>
                      <a:pPr marL="0" algn="just" defTabSz="914400" rtl="0" eaLnBrk="1" latinLnBrk="0" hangingPunct="1">
                        <a:spcAft>
                          <a:spcPts val="0"/>
                        </a:spcAft>
                      </a:pPr>
                      <a:r>
                        <a:rPr lang="en-US" sz="2000" b="1" kern="0" dirty="0">
                          <a:solidFill>
                            <a:schemeClr val="lt1"/>
                          </a:solidFill>
                          <a:effectLst/>
                          <a:latin typeface="+mn-lt"/>
                          <a:ea typeface="+mn-ea"/>
                          <a:cs typeface="+mn-cs"/>
                        </a:rPr>
                        <a:t>%%</a:t>
                      </a:r>
                      <a:endParaRPr lang="zh-CN" sz="2000" b="1" kern="0" dirty="0">
                        <a:solidFill>
                          <a:schemeClr val="lt1"/>
                        </a:solidFill>
                        <a:effectLst/>
                        <a:latin typeface="+mn-lt"/>
                        <a:ea typeface="+mn-ea"/>
                        <a:cs typeface="+mn-cs"/>
                      </a:endParaRPr>
                    </a:p>
                  </a:txBody>
                  <a:tcPr marL="0" marR="0" marT="0" marB="0" anchor="ctr">
                    <a:solidFill>
                      <a:schemeClr val="accent1"/>
                    </a:solidFill>
                  </a:tcPr>
                </a:tc>
                <a:tc>
                  <a:txBody>
                    <a:bodyPr/>
                    <a:lstStyle/>
                    <a:p>
                      <a:pPr algn="just">
                        <a:spcAft>
                          <a:spcPts val="0"/>
                        </a:spcAft>
                      </a:pPr>
                      <a:r>
                        <a:rPr lang="en-US" sz="2000" kern="0" dirty="0">
                          <a:effectLst/>
                        </a:rPr>
                        <a:t>%</a:t>
                      </a:r>
                      <a:r>
                        <a:rPr lang="zh-CN" sz="2000" kern="0" dirty="0">
                          <a:effectLst/>
                        </a:rPr>
                        <a:t>号本身</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85136019"/>
                  </a:ext>
                </a:extLst>
              </a:tr>
            </a:tbl>
          </a:graphicData>
        </a:graphic>
      </p:graphicFrame>
    </p:spTree>
    <p:extLst>
      <p:ext uri="{BB962C8B-B14F-4D97-AF65-F5344CB8AC3E}">
        <p14:creationId xmlns:p14="http://schemas.microsoft.com/office/powerpoint/2010/main" val="2966828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表</a:t>
            </a:r>
            <a:r>
              <a:rPr lang="en-US" altLang="zh-CN" dirty="0"/>
              <a:t>11-10  time</a:t>
            </a:r>
            <a:r>
              <a:rPr lang="zh-CN" altLang="en-US" dirty="0"/>
              <a:t>模块常用</a:t>
            </a:r>
            <a:r>
              <a:rPr lang="zh-CN" altLang="en-US" dirty="0" smtClean="0"/>
              <a:t>函数</a:t>
            </a:r>
            <a:r>
              <a:rPr lang="en-US" altLang="zh-CN" dirty="0" smtClean="0"/>
              <a:t>-1</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3265741168"/>
              </p:ext>
            </p:extLst>
          </p:nvPr>
        </p:nvGraphicFramePr>
        <p:xfrm>
          <a:off x="479377" y="980728"/>
          <a:ext cx="11042698" cy="5570396"/>
        </p:xfrm>
        <a:graphic>
          <a:graphicData uri="http://schemas.openxmlformats.org/drawingml/2006/table">
            <a:tbl>
              <a:tblPr firstRow="1" firstCol="1" bandRow="1">
                <a:tableStyleId>{5C22544A-7EE6-4342-B048-85BDC9FD1C3A}</a:tableStyleId>
              </a:tblPr>
              <a:tblGrid>
                <a:gridCol w="1944215">
                  <a:extLst>
                    <a:ext uri="{9D8B030D-6E8A-4147-A177-3AD203B41FA5}">
                      <a16:colId xmlns:a16="http://schemas.microsoft.com/office/drawing/2014/main" val="308978775"/>
                    </a:ext>
                  </a:extLst>
                </a:gridCol>
                <a:gridCol w="9098483">
                  <a:extLst>
                    <a:ext uri="{9D8B030D-6E8A-4147-A177-3AD203B41FA5}">
                      <a16:colId xmlns:a16="http://schemas.microsoft.com/office/drawing/2014/main" val="4245461772"/>
                    </a:ext>
                  </a:extLst>
                </a:gridCol>
              </a:tblGrid>
              <a:tr h="420768">
                <a:tc>
                  <a:txBody>
                    <a:bodyPr/>
                    <a:lstStyle/>
                    <a:p>
                      <a:pPr algn="ctr">
                        <a:spcAft>
                          <a:spcPts val="0"/>
                        </a:spcAft>
                      </a:pPr>
                      <a:r>
                        <a:rPr lang="zh-CN" sz="2200" kern="0">
                          <a:effectLst/>
                        </a:rPr>
                        <a:t>函数</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8575" marR="28575" marT="28575" marB="28575" anchor="ctr"/>
                </a:tc>
                <a:tc>
                  <a:txBody>
                    <a:bodyPr/>
                    <a:lstStyle/>
                    <a:p>
                      <a:pPr algn="ctr">
                        <a:spcAft>
                          <a:spcPts val="0"/>
                        </a:spcAft>
                      </a:pPr>
                      <a:r>
                        <a:rPr lang="zh-CN" sz="2200" kern="0">
                          <a:effectLst/>
                        </a:rPr>
                        <a:t>描述</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8575" marR="28575" marT="28575" marB="28575" anchor="ctr"/>
                </a:tc>
                <a:extLst>
                  <a:ext uri="{0D108BD9-81ED-4DB2-BD59-A6C34878D82A}">
                    <a16:rowId xmlns:a16="http://schemas.microsoft.com/office/drawing/2014/main" val="732020650"/>
                  </a:ext>
                </a:extLst>
              </a:tr>
              <a:tr h="871167">
                <a:tc>
                  <a:txBody>
                    <a:bodyPr/>
                    <a:lstStyle/>
                    <a:p>
                      <a:pPr algn="l">
                        <a:spcAft>
                          <a:spcPts val="0"/>
                        </a:spcAft>
                      </a:pPr>
                      <a:r>
                        <a:rPr lang="en-US" sz="2200" kern="0">
                          <a:effectLst/>
                        </a:rPr>
                        <a:t>time.altzone()</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7625" marR="47625" marT="66675" marB="66675" anchor="ctr"/>
                </a:tc>
                <a:tc>
                  <a:txBody>
                    <a:bodyPr/>
                    <a:lstStyle/>
                    <a:p>
                      <a:pPr algn="just">
                        <a:spcAft>
                          <a:spcPts val="0"/>
                        </a:spcAft>
                      </a:pPr>
                      <a:r>
                        <a:rPr lang="zh-CN" sz="2200" kern="0">
                          <a:effectLst/>
                        </a:rPr>
                        <a:t>返回格林威治西部的夏令时地区的偏移秒数。如果该地区在格林威治东部会返回负值（如西欧，包括英国）。对夏令时启用地区才能使用。</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7625" marR="47625" marT="66675" marB="66675" anchor="ctr"/>
                </a:tc>
                <a:extLst>
                  <a:ext uri="{0D108BD9-81ED-4DB2-BD59-A6C34878D82A}">
                    <a16:rowId xmlns:a16="http://schemas.microsoft.com/office/drawing/2014/main" val="2926575548"/>
                  </a:ext>
                </a:extLst>
              </a:tr>
              <a:tr h="871167">
                <a:tc>
                  <a:txBody>
                    <a:bodyPr/>
                    <a:lstStyle/>
                    <a:p>
                      <a:pPr algn="l">
                        <a:spcAft>
                          <a:spcPts val="0"/>
                        </a:spcAft>
                      </a:pPr>
                      <a:r>
                        <a:rPr lang="en-US" sz="2200" kern="0" dirty="0" err="1">
                          <a:effectLst/>
                        </a:rPr>
                        <a:t>time.asctime</a:t>
                      </a:r>
                      <a:r>
                        <a:rPr lang="en-US" sz="2200" kern="0" dirty="0">
                          <a:effectLst/>
                        </a:rPr>
                        <a:t>([</a:t>
                      </a:r>
                      <a:r>
                        <a:rPr lang="en-US" sz="2200" kern="0" dirty="0" err="1">
                          <a:effectLst/>
                        </a:rPr>
                        <a:t>tupletime</a:t>
                      </a:r>
                      <a:r>
                        <a:rPr lang="en-US" sz="2200" kern="0" dirty="0">
                          <a:effectLst/>
                        </a:rPr>
                        <a:t>])</a:t>
                      </a:r>
                      <a:endParaRPr lang="zh-CN" sz="2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7625" marR="47625" marT="66675" marB="66675" anchor="ctr"/>
                </a:tc>
                <a:tc>
                  <a:txBody>
                    <a:bodyPr/>
                    <a:lstStyle/>
                    <a:p>
                      <a:pPr algn="just">
                        <a:spcAft>
                          <a:spcPts val="0"/>
                        </a:spcAft>
                      </a:pPr>
                      <a:r>
                        <a:rPr lang="zh-CN" sz="2200" kern="0" dirty="0">
                          <a:effectLst/>
                        </a:rPr>
                        <a:t>接受时间元组并返回一个可读的形式为</a:t>
                      </a:r>
                      <a:r>
                        <a:rPr lang="en-US" sz="2200" kern="0" dirty="0">
                          <a:effectLst/>
                        </a:rPr>
                        <a:t>"Tue Dec 11 18:07:14 2008"</a:t>
                      </a:r>
                      <a:r>
                        <a:rPr lang="zh-CN" sz="2200" kern="0" dirty="0">
                          <a:effectLst/>
                        </a:rPr>
                        <a:t>（</a:t>
                      </a:r>
                      <a:r>
                        <a:rPr lang="en-US" sz="2200" kern="0" dirty="0">
                          <a:effectLst/>
                        </a:rPr>
                        <a:t>2008</a:t>
                      </a:r>
                      <a:r>
                        <a:rPr lang="zh-CN" sz="2200" kern="0" dirty="0">
                          <a:effectLst/>
                        </a:rPr>
                        <a:t>年</a:t>
                      </a:r>
                      <a:r>
                        <a:rPr lang="en-US" sz="2200" kern="0" dirty="0">
                          <a:effectLst/>
                        </a:rPr>
                        <a:t>12</a:t>
                      </a:r>
                      <a:r>
                        <a:rPr lang="zh-CN" sz="2200" kern="0" dirty="0">
                          <a:effectLst/>
                        </a:rPr>
                        <a:t>月</a:t>
                      </a:r>
                      <a:r>
                        <a:rPr lang="en-US" sz="2200" kern="0" dirty="0">
                          <a:effectLst/>
                        </a:rPr>
                        <a:t>11</a:t>
                      </a:r>
                      <a:r>
                        <a:rPr lang="zh-CN" sz="2200" kern="0" dirty="0">
                          <a:effectLst/>
                        </a:rPr>
                        <a:t>日</a:t>
                      </a:r>
                      <a:r>
                        <a:rPr lang="en-US" sz="2200" kern="0" dirty="0">
                          <a:effectLst/>
                        </a:rPr>
                        <a:t> </a:t>
                      </a:r>
                      <a:r>
                        <a:rPr lang="zh-CN" sz="2200" kern="0" dirty="0">
                          <a:effectLst/>
                        </a:rPr>
                        <a:t>周二</a:t>
                      </a:r>
                      <a:r>
                        <a:rPr lang="en-US" sz="2200" kern="0" dirty="0">
                          <a:effectLst/>
                        </a:rPr>
                        <a:t>18</a:t>
                      </a:r>
                      <a:r>
                        <a:rPr lang="zh-CN" sz="2200" kern="0" dirty="0">
                          <a:effectLst/>
                        </a:rPr>
                        <a:t>时</a:t>
                      </a:r>
                      <a:r>
                        <a:rPr lang="en-US" sz="2200" kern="0" dirty="0">
                          <a:effectLst/>
                        </a:rPr>
                        <a:t>07</a:t>
                      </a:r>
                      <a:r>
                        <a:rPr lang="zh-CN" sz="2200" kern="0" dirty="0">
                          <a:effectLst/>
                        </a:rPr>
                        <a:t>分</a:t>
                      </a:r>
                      <a:r>
                        <a:rPr lang="en-US" sz="2200" kern="0" dirty="0">
                          <a:effectLst/>
                        </a:rPr>
                        <a:t>14</a:t>
                      </a:r>
                      <a:r>
                        <a:rPr lang="zh-CN" sz="2200" kern="0" dirty="0">
                          <a:effectLst/>
                        </a:rPr>
                        <a:t>秒）的</a:t>
                      </a:r>
                      <a:r>
                        <a:rPr lang="en-US" sz="2200" kern="0" dirty="0">
                          <a:effectLst/>
                        </a:rPr>
                        <a:t>24</a:t>
                      </a:r>
                      <a:r>
                        <a:rPr lang="zh-CN" sz="2200" kern="0" dirty="0">
                          <a:effectLst/>
                        </a:rPr>
                        <a:t>个字符的字符串。</a:t>
                      </a:r>
                      <a:endParaRPr lang="zh-CN" sz="2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7625" marR="47625" marT="66675" marB="66675" anchor="ctr"/>
                </a:tc>
                <a:extLst>
                  <a:ext uri="{0D108BD9-81ED-4DB2-BD59-A6C34878D82A}">
                    <a16:rowId xmlns:a16="http://schemas.microsoft.com/office/drawing/2014/main" val="1560650975"/>
                  </a:ext>
                </a:extLst>
              </a:tr>
              <a:tr h="861050">
                <a:tc>
                  <a:txBody>
                    <a:bodyPr/>
                    <a:lstStyle/>
                    <a:p>
                      <a:pPr algn="l">
                        <a:spcAft>
                          <a:spcPts val="0"/>
                        </a:spcAft>
                      </a:pPr>
                      <a:r>
                        <a:rPr lang="en-US" sz="2200" dirty="0" err="1"/>
                        <a:t>time.clock</a:t>
                      </a:r>
                      <a:r>
                        <a:rPr lang="en-US" sz="2200" dirty="0"/>
                        <a:t>()</a:t>
                      </a:r>
                      <a:endParaRPr lang="zh-CN" sz="2200" dirty="0"/>
                    </a:p>
                  </a:txBody>
                  <a:tcPr marL="47625" marR="47625" marT="66675" marB="66675" anchor="ctr"/>
                </a:tc>
                <a:tc>
                  <a:txBody>
                    <a:bodyPr/>
                    <a:lstStyle/>
                    <a:p>
                      <a:pPr algn="just">
                        <a:spcAft>
                          <a:spcPts val="0"/>
                        </a:spcAft>
                      </a:pPr>
                      <a:r>
                        <a:rPr lang="zh-CN" sz="2200" kern="0">
                          <a:effectLst/>
                        </a:rPr>
                        <a:t>用以浮点数计算的秒数返回当前的</a:t>
                      </a:r>
                      <a:r>
                        <a:rPr lang="en-US" sz="2200" kern="0">
                          <a:effectLst/>
                        </a:rPr>
                        <a:t>CPU</a:t>
                      </a:r>
                      <a:r>
                        <a:rPr lang="zh-CN" sz="2200" kern="0">
                          <a:effectLst/>
                        </a:rPr>
                        <a:t>时间。用来衡量不同程序的耗时，比</a:t>
                      </a:r>
                      <a:r>
                        <a:rPr lang="en-US" sz="2200" kern="0">
                          <a:effectLst/>
                        </a:rPr>
                        <a:t>time.time()</a:t>
                      </a:r>
                      <a:r>
                        <a:rPr lang="zh-CN" sz="2200" kern="0">
                          <a:effectLst/>
                        </a:rPr>
                        <a:t>更有用。</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7625" marR="47625" marT="66675" marB="66675" anchor="ctr"/>
                </a:tc>
                <a:extLst>
                  <a:ext uri="{0D108BD9-81ED-4DB2-BD59-A6C34878D82A}">
                    <a16:rowId xmlns:a16="http://schemas.microsoft.com/office/drawing/2014/main" val="468790330"/>
                  </a:ext>
                </a:extLst>
              </a:tr>
              <a:tr h="634115">
                <a:tc>
                  <a:txBody>
                    <a:bodyPr/>
                    <a:lstStyle/>
                    <a:p>
                      <a:pPr algn="l">
                        <a:spcAft>
                          <a:spcPts val="0"/>
                        </a:spcAft>
                      </a:pPr>
                      <a:r>
                        <a:rPr lang="en-US" sz="2200" dirty="0" err="1"/>
                        <a:t>time.ctime</a:t>
                      </a:r>
                      <a:r>
                        <a:rPr lang="en-US" sz="2200" dirty="0"/>
                        <a:t>(</a:t>
                      </a:r>
                      <a:r>
                        <a:rPr lang="en-US" sz="2200" b="1" dirty="0"/>
                        <a:t>[secs</a:t>
                      </a:r>
                      <a:r>
                        <a:rPr lang="en-US" sz="2200" dirty="0"/>
                        <a:t>])</a:t>
                      </a:r>
                      <a:endParaRPr lang="zh-CN" sz="2200" dirty="0"/>
                    </a:p>
                  </a:txBody>
                  <a:tcPr marL="47625" marR="47625" marT="66675" marB="66675" anchor="ctr"/>
                </a:tc>
                <a:tc>
                  <a:txBody>
                    <a:bodyPr/>
                    <a:lstStyle/>
                    <a:p>
                      <a:pPr algn="just">
                        <a:spcAft>
                          <a:spcPts val="0"/>
                        </a:spcAft>
                      </a:pPr>
                      <a:r>
                        <a:rPr lang="zh-CN" sz="2200" kern="0">
                          <a:effectLst/>
                        </a:rPr>
                        <a:t>作用相当于</a:t>
                      </a:r>
                      <a:r>
                        <a:rPr lang="en-US" sz="2200" kern="0">
                          <a:effectLst/>
                        </a:rPr>
                        <a:t>asctime(localtime(secs))</a:t>
                      </a:r>
                      <a:r>
                        <a:rPr lang="zh-CN" sz="2200" kern="0">
                          <a:effectLst/>
                        </a:rPr>
                        <a:t>，未给参数相当于</a:t>
                      </a:r>
                      <a:r>
                        <a:rPr lang="en-US" sz="2200" kern="0">
                          <a:effectLst/>
                        </a:rPr>
                        <a:t>asctime()</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7625" marR="47625" marT="66675" marB="66675" anchor="ctr"/>
                </a:tc>
                <a:extLst>
                  <a:ext uri="{0D108BD9-81ED-4DB2-BD59-A6C34878D82A}">
                    <a16:rowId xmlns:a16="http://schemas.microsoft.com/office/drawing/2014/main" val="3005458929"/>
                  </a:ext>
                </a:extLst>
              </a:tr>
              <a:tr h="871167">
                <a:tc>
                  <a:txBody>
                    <a:bodyPr/>
                    <a:lstStyle/>
                    <a:p>
                      <a:pPr algn="l">
                        <a:spcAft>
                          <a:spcPts val="0"/>
                        </a:spcAft>
                      </a:pPr>
                      <a:r>
                        <a:rPr lang="en-US" sz="2200" dirty="0" err="1"/>
                        <a:t>time.gmtime</a:t>
                      </a:r>
                      <a:r>
                        <a:rPr lang="en-US" sz="2200" dirty="0"/>
                        <a:t>([secs])</a:t>
                      </a:r>
                      <a:endParaRPr lang="zh-CN" sz="2200" dirty="0"/>
                    </a:p>
                  </a:txBody>
                  <a:tcPr marL="47625" marR="47625" marT="66675" marB="66675" anchor="ctr"/>
                </a:tc>
                <a:tc>
                  <a:txBody>
                    <a:bodyPr/>
                    <a:lstStyle/>
                    <a:p>
                      <a:pPr algn="just">
                        <a:spcAft>
                          <a:spcPts val="0"/>
                        </a:spcAft>
                      </a:pPr>
                      <a:r>
                        <a:rPr lang="zh-CN" sz="2200" kern="0">
                          <a:effectLst/>
                        </a:rPr>
                        <a:t>接收时间戳（</a:t>
                      </a:r>
                      <a:r>
                        <a:rPr lang="en-US" sz="2200" kern="0">
                          <a:effectLst/>
                        </a:rPr>
                        <a:t>1970</a:t>
                      </a:r>
                      <a:r>
                        <a:rPr lang="zh-CN" sz="2200" kern="0">
                          <a:effectLst/>
                        </a:rPr>
                        <a:t>纪元后经过的浮点秒数）并返回格林威治天文时间下的时间元组</a:t>
                      </a:r>
                      <a:r>
                        <a:rPr lang="en-US" sz="2200" kern="0">
                          <a:effectLst/>
                        </a:rPr>
                        <a:t>t</a:t>
                      </a:r>
                      <a:r>
                        <a:rPr lang="zh-CN" sz="2200" kern="0">
                          <a:effectLst/>
                        </a:rPr>
                        <a:t>。注：</a:t>
                      </a:r>
                      <a:r>
                        <a:rPr lang="en-US" sz="2200" kern="0">
                          <a:effectLst/>
                        </a:rPr>
                        <a:t>t.tm_isdst</a:t>
                      </a:r>
                      <a:r>
                        <a:rPr lang="zh-CN" sz="2200" kern="0">
                          <a:effectLst/>
                        </a:rPr>
                        <a:t>始终为</a:t>
                      </a:r>
                      <a:r>
                        <a:rPr lang="en-US" sz="2200" kern="0">
                          <a:effectLst/>
                        </a:rPr>
                        <a:t>0</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7625" marR="47625" marT="66675" marB="66675" anchor="ctr"/>
                </a:tc>
                <a:extLst>
                  <a:ext uri="{0D108BD9-81ED-4DB2-BD59-A6C34878D82A}">
                    <a16:rowId xmlns:a16="http://schemas.microsoft.com/office/drawing/2014/main" val="1685060584"/>
                  </a:ext>
                </a:extLst>
              </a:tr>
              <a:tr h="871167">
                <a:tc>
                  <a:txBody>
                    <a:bodyPr/>
                    <a:lstStyle/>
                    <a:p>
                      <a:pPr algn="l">
                        <a:spcAft>
                          <a:spcPts val="0"/>
                        </a:spcAft>
                      </a:pPr>
                      <a:r>
                        <a:rPr lang="en-US" sz="2200" dirty="0" err="1"/>
                        <a:t>time.localtime</a:t>
                      </a:r>
                      <a:r>
                        <a:rPr lang="en-US" sz="2200" dirty="0"/>
                        <a:t>([secs])</a:t>
                      </a:r>
                      <a:endParaRPr lang="zh-CN" sz="2200" dirty="0"/>
                    </a:p>
                  </a:txBody>
                  <a:tcPr marL="47625" marR="47625" marT="66675" marB="66675" anchor="ctr"/>
                </a:tc>
                <a:tc>
                  <a:txBody>
                    <a:bodyPr/>
                    <a:lstStyle/>
                    <a:p>
                      <a:pPr algn="just">
                        <a:spcAft>
                          <a:spcPts val="0"/>
                        </a:spcAft>
                      </a:pPr>
                      <a:r>
                        <a:rPr lang="zh-CN" sz="2200" kern="0" dirty="0">
                          <a:effectLst/>
                        </a:rPr>
                        <a:t>接收时间戳（</a:t>
                      </a:r>
                      <a:r>
                        <a:rPr lang="en-US" sz="2200" kern="0" dirty="0">
                          <a:effectLst/>
                        </a:rPr>
                        <a:t>1970</a:t>
                      </a:r>
                      <a:r>
                        <a:rPr lang="zh-CN" sz="2200" kern="0" dirty="0">
                          <a:effectLst/>
                        </a:rPr>
                        <a:t>纪元后经过的浮点秒数）并返回当地时间下的时间元组</a:t>
                      </a:r>
                      <a:r>
                        <a:rPr lang="en-US" sz="2200" kern="0" dirty="0">
                          <a:effectLst/>
                        </a:rPr>
                        <a:t>t</a:t>
                      </a:r>
                      <a:r>
                        <a:rPr lang="zh-CN" sz="2200" kern="0" dirty="0">
                          <a:effectLst/>
                        </a:rPr>
                        <a:t>（</a:t>
                      </a:r>
                      <a:r>
                        <a:rPr lang="en-US" sz="2200" kern="0" dirty="0" err="1">
                          <a:effectLst/>
                        </a:rPr>
                        <a:t>t.tm_isdst</a:t>
                      </a:r>
                      <a:r>
                        <a:rPr lang="zh-CN" sz="2200" kern="0" dirty="0">
                          <a:effectLst/>
                        </a:rPr>
                        <a:t>可取</a:t>
                      </a:r>
                      <a:r>
                        <a:rPr lang="en-US" sz="2200" kern="0" dirty="0">
                          <a:effectLst/>
                        </a:rPr>
                        <a:t>0</a:t>
                      </a:r>
                      <a:r>
                        <a:rPr lang="zh-CN" sz="2200" kern="0" dirty="0">
                          <a:effectLst/>
                        </a:rPr>
                        <a:t>或</a:t>
                      </a:r>
                      <a:r>
                        <a:rPr lang="en-US" sz="2200" kern="0" dirty="0">
                          <a:effectLst/>
                        </a:rPr>
                        <a:t>1</a:t>
                      </a:r>
                      <a:r>
                        <a:rPr lang="zh-CN" sz="2200" kern="0" dirty="0">
                          <a:effectLst/>
                        </a:rPr>
                        <a:t>，取决于当地当时是不是夏令时）。</a:t>
                      </a:r>
                      <a:endParaRPr lang="zh-CN" sz="2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7625" marR="47625" marT="66675" marB="66675" anchor="ctr"/>
                </a:tc>
                <a:extLst>
                  <a:ext uri="{0D108BD9-81ED-4DB2-BD59-A6C34878D82A}">
                    <a16:rowId xmlns:a16="http://schemas.microsoft.com/office/drawing/2014/main" val="3940891707"/>
                  </a:ext>
                </a:extLst>
              </a:tr>
            </a:tbl>
          </a:graphicData>
        </a:graphic>
      </p:graphicFrame>
    </p:spTree>
    <p:extLst>
      <p:ext uri="{BB962C8B-B14F-4D97-AF65-F5344CB8AC3E}">
        <p14:creationId xmlns:p14="http://schemas.microsoft.com/office/powerpoint/2010/main" val="13490069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表</a:t>
            </a:r>
            <a:r>
              <a:rPr lang="en-US" altLang="zh-CN" dirty="0"/>
              <a:t>11-10  time</a:t>
            </a:r>
            <a:r>
              <a:rPr lang="zh-CN" altLang="en-US" dirty="0"/>
              <a:t>模块常用</a:t>
            </a:r>
            <a:r>
              <a:rPr lang="zh-CN" altLang="en-US" dirty="0" smtClean="0"/>
              <a:t>函数</a:t>
            </a:r>
            <a:r>
              <a:rPr lang="en-US" altLang="zh-CN" dirty="0" smtClean="0"/>
              <a:t>-2</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489103762"/>
              </p:ext>
            </p:extLst>
          </p:nvPr>
        </p:nvGraphicFramePr>
        <p:xfrm>
          <a:off x="479377" y="980728"/>
          <a:ext cx="11042698" cy="5592764"/>
        </p:xfrm>
        <a:graphic>
          <a:graphicData uri="http://schemas.openxmlformats.org/drawingml/2006/table">
            <a:tbl>
              <a:tblPr firstRow="1" firstCol="1" bandRow="1">
                <a:tableStyleId>{5C22544A-7EE6-4342-B048-85BDC9FD1C3A}</a:tableStyleId>
              </a:tblPr>
              <a:tblGrid>
                <a:gridCol w="3241917">
                  <a:extLst>
                    <a:ext uri="{9D8B030D-6E8A-4147-A177-3AD203B41FA5}">
                      <a16:colId xmlns:a16="http://schemas.microsoft.com/office/drawing/2014/main" val="308978775"/>
                    </a:ext>
                  </a:extLst>
                </a:gridCol>
                <a:gridCol w="7800781">
                  <a:extLst>
                    <a:ext uri="{9D8B030D-6E8A-4147-A177-3AD203B41FA5}">
                      <a16:colId xmlns:a16="http://schemas.microsoft.com/office/drawing/2014/main" val="4245461772"/>
                    </a:ext>
                  </a:extLst>
                </a:gridCol>
              </a:tblGrid>
              <a:tr h="501488">
                <a:tc>
                  <a:txBody>
                    <a:bodyPr/>
                    <a:lstStyle/>
                    <a:p>
                      <a:pPr algn="ctr">
                        <a:spcAft>
                          <a:spcPts val="0"/>
                        </a:spcAft>
                      </a:pPr>
                      <a:r>
                        <a:rPr lang="zh-CN" sz="2200" kern="0">
                          <a:effectLst/>
                        </a:rPr>
                        <a:t>函数</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8575" marR="28575" marT="28575" marB="28575" anchor="ctr"/>
                </a:tc>
                <a:tc>
                  <a:txBody>
                    <a:bodyPr/>
                    <a:lstStyle/>
                    <a:p>
                      <a:pPr algn="ctr">
                        <a:spcAft>
                          <a:spcPts val="0"/>
                        </a:spcAft>
                      </a:pPr>
                      <a:r>
                        <a:rPr lang="zh-CN" sz="2200" kern="0">
                          <a:effectLst/>
                        </a:rPr>
                        <a:t>描述</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8575" marR="28575" marT="28575" marB="28575" anchor="ctr"/>
                </a:tc>
                <a:extLst>
                  <a:ext uri="{0D108BD9-81ED-4DB2-BD59-A6C34878D82A}">
                    <a16:rowId xmlns:a16="http://schemas.microsoft.com/office/drawing/2014/main" val="732020650"/>
                  </a:ext>
                </a:extLst>
              </a:tr>
              <a:tr h="755763">
                <a:tc>
                  <a:txBody>
                    <a:bodyPr/>
                    <a:lstStyle/>
                    <a:p>
                      <a:pPr algn="l">
                        <a:spcAft>
                          <a:spcPts val="0"/>
                        </a:spcAft>
                      </a:pPr>
                      <a:r>
                        <a:rPr lang="en-US" sz="2200" dirty="0" err="1"/>
                        <a:t>time.mktime</a:t>
                      </a:r>
                      <a:r>
                        <a:rPr lang="en-US" sz="2200" dirty="0"/>
                        <a:t>(</a:t>
                      </a:r>
                      <a:r>
                        <a:rPr lang="en-US" sz="2200" dirty="0" err="1"/>
                        <a:t>tupletime</a:t>
                      </a:r>
                      <a:r>
                        <a:rPr lang="en-US" sz="2200" dirty="0"/>
                        <a:t>)</a:t>
                      </a:r>
                      <a:endParaRPr lang="zh-CN" sz="2200" dirty="0"/>
                    </a:p>
                  </a:txBody>
                  <a:tcPr marL="47625" marR="47625" marT="66675" marB="66675" anchor="ctr"/>
                </a:tc>
                <a:tc>
                  <a:txBody>
                    <a:bodyPr/>
                    <a:lstStyle/>
                    <a:p>
                      <a:pPr algn="just">
                        <a:spcAft>
                          <a:spcPts val="0"/>
                        </a:spcAft>
                      </a:pPr>
                      <a:r>
                        <a:rPr lang="zh-CN" sz="2200" kern="0">
                          <a:effectLst/>
                        </a:rPr>
                        <a:t>接受时间元组并返回时间戳（</a:t>
                      </a:r>
                      <a:r>
                        <a:rPr lang="en-US" sz="2200" kern="0">
                          <a:effectLst/>
                        </a:rPr>
                        <a:t>1970</a:t>
                      </a:r>
                      <a:r>
                        <a:rPr lang="zh-CN" sz="2200" kern="0">
                          <a:effectLst/>
                        </a:rPr>
                        <a:t>纪元后经过的浮点秒数）。</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7625" marR="47625" marT="66675" marB="66675" anchor="ctr"/>
                </a:tc>
                <a:extLst>
                  <a:ext uri="{0D108BD9-81ED-4DB2-BD59-A6C34878D82A}">
                    <a16:rowId xmlns:a16="http://schemas.microsoft.com/office/drawing/2014/main" val="1614982600"/>
                  </a:ext>
                </a:extLst>
              </a:tr>
              <a:tr h="755763">
                <a:tc>
                  <a:txBody>
                    <a:bodyPr/>
                    <a:lstStyle/>
                    <a:p>
                      <a:pPr algn="l">
                        <a:spcAft>
                          <a:spcPts val="0"/>
                        </a:spcAft>
                      </a:pPr>
                      <a:r>
                        <a:rPr lang="en-US" sz="2200" dirty="0" err="1"/>
                        <a:t>time.sleep</a:t>
                      </a:r>
                      <a:r>
                        <a:rPr lang="en-US" sz="2200" dirty="0"/>
                        <a:t>(secs)</a:t>
                      </a:r>
                      <a:endParaRPr lang="zh-CN" sz="2200" dirty="0"/>
                    </a:p>
                  </a:txBody>
                  <a:tcPr marL="47625" marR="47625" marT="66675" marB="66675" anchor="ctr"/>
                </a:tc>
                <a:tc>
                  <a:txBody>
                    <a:bodyPr/>
                    <a:lstStyle/>
                    <a:p>
                      <a:pPr algn="just">
                        <a:spcAft>
                          <a:spcPts val="0"/>
                        </a:spcAft>
                      </a:pPr>
                      <a:r>
                        <a:rPr lang="zh-CN" sz="2200" kern="0">
                          <a:effectLst/>
                        </a:rPr>
                        <a:t>推迟调用线程的运行，</a:t>
                      </a:r>
                      <a:r>
                        <a:rPr lang="en-US" sz="2200" kern="0">
                          <a:effectLst/>
                        </a:rPr>
                        <a:t>secs</a:t>
                      </a:r>
                      <a:r>
                        <a:rPr lang="zh-CN" sz="2200" kern="0">
                          <a:effectLst/>
                        </a:rPr>
                        <a:t>指秒数。</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7625" marR="47625" marT="66675" marB="66675" anchor="ctr"/>
                </a:tc>
                <a:extLst>
                  <a:ext uri="{0D108BD9-81ED-4DB2-BD59-A6C34878D82A}">
                    <a16:rowId xmlns:a16="http://schemas.microsoft.com/office/drawing/2014/main" val="875987011"/>
                  </a:ext>
                </a:extLst>
              </a:tr>
              <a:tr h="755763">
                <a:tc>
                  <a:txBody>
                    <a:bodyPr/>
                    <a:lstStyle/>
                    <a:p>
                      <a:pPr algn="l">
                        <a:spcAft>
                          <a:spcPts val="0"/>
                        </a:spcAft>
                      </a:pPr>
                      <a:r>
                        <a:rPr lang="en-US" sz="2200" dirty="0" err="1"/>
                        <a:t>time.strftime</a:t>
                      </a:r>
                      <a:r>
                        <a:rPr lang="en-US" sz="2200" dirty="0"/>
                        <a:t>(</a:t>
                      </a:r>
                      <a:r>
                        <a:rPr lang="en-US" sz="2200" dirty="0" err="1"/>
                        <a:t>fmt</a:t>
                      </a:r>
                      <a:r>
                        <a:rPr lang="en-US" sz="2200" dirty="0"/>
                        <a:t>[,</a:t>
                      </a:r>
                      <a:r>
                        <a:rPr lang="en-US" sz="2200" dirty="0" err="1"/>
                        <a:t>tupletime</a:t>
                      </a:r>
                      <a:r>
                        <a:rPr lang="en-US" sz="2200" dirty="0"/>
                        <a:t>])</a:t>
                      </a:r>
                      <a:endParaRPr lang="zh-CN" sz="2200" dirty="0"/>
                    </a:p>
                  </a:txBody>
                  <a:tcPr marL="47625" marR="47625" marT="66675" marB="66675" anchor="ctr"/>
                </a:tc>
                <a:tc>
                  <a:txBody>
                    <a:bodyPr/>
                    <a:lstStyle/>
                    <a:p>
                      <a:pPr algn="just">
                        <a:spcAft>
                          <a:spcPts val="0"/>
                        </a:spcAft>
                      </a:pPr>
                      <a:r>
                        <a:rPr lang="zh-CN" sz="2200" kern="0">
                          <a:effectLst/>
                        </a:rPr>
                        <a:t>接收时间元组，并返回以可读字符串表示的当地时间，格式由</a:t>
                      </a:r>
                      <a:r>
                        <a:rPr lang="en-US" sz="2200" kern="0">
                          <a:effectLst/>
                        </a:rPr>
                        <a:t>fmt</a:t>
                      </a:r>
                      <a:r>
                        <a:rPr lang="zh-CN" sz="2200" kern="0">
                          <a:effectLst/>
                        </a:rPr>
                        <a:t>决定。</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7625" marR="47625" marT="66675" marB="66675" anchor="ctr"/>
                </a:tc>
                <a:extLst>
                  <a:ext uri="{0D108BD9-81ED-4DB2-BD59-A6C34878D82A}">
                    <a16:rowId xmlns:a16="http://schemas.microsoft.com/office/drawing/2014/main" val="1812483082"/>
                  </a:ext>
                </a:extLst>
              </a:tr>
              <a:tr h="1264314">
                <a:tc>
                  <a:txBody>
                    <a:bodyPr/>
                    <a:lstStyle/>
                    <a:p>
                      <a:pPr algn="l">
                        <a:spcAft>
                          <a:spcPts val="0"/>
                        </a:spcAft>
                      </a:pPr>
                      <a:r>
                        <a:rPr lang="en-US" sz="2200" dirty="0" err="1"/>
                        <a:t>time.strptime</a:t>
                      </a:r>
                      <a:r>
                        <a:rPr lang="en-US" sz="2200" dirty="0"/>
                        <a:t>(</a:t>
                      </a:r>
                      <a:r>
                        <a:rPr lang="en-US" sz="2200" dirty="0" err="1"/>
                        <a:t>str,fmt</a:t>
                      </a:r>
                      <a:r>
                        <a:rPr lang="en-US" sz="2200" dirty="0"/>
                        <a:t>='%a %b %d %H:%M:%S %Y')</a:t>
                      </a:r>
                      <a:endParaRPr lang="zh-CN" sz="2200" dirty="0"/>
                    </a:p>
                  </a:txBody>
                  <a:tcPr marL="47625" marR="47625" marT="66675" marB="66675" anchor="ctr"/>
                </a:tc>
                <a:tc>
                  <a:txBody>
                    <a:bodyPr/>
                    <a:lstStyle/>
                    <a:p>
                      <a:pPr algn="just">
                        <a:spcAft>
                          <a:spcPts val="0"/>
                        </a:spcAft>
                      </a:pPr>
                      <a:r>
                        <a:rPr lang="zh-CN" sz="2200" kern="0">
                          <a:effectLst/>
                        </a:rPr>
                        <a:t>根据</a:t>
                      </a:r>
                      <a:r>
                        <a:rPr lang="en-US" sz="2200" kern="0">
                          <a:effectLst/>
                        </a:rPr>
                        <a:t>fmt</a:t>
                      </a:r>
                      <a:r>
                        <a:rPr lang="zh-CN" sz="2200" kern="0">
                          <a:effectLst/>
                        </a:rPr>
                        <a:t>的格式把一个时间字符串解析为时间元组。</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7625" marR="47625" marT="66675" marB="66675" anchor="ctr"/>
                </a:tc>
                <a:extLst>
                  <a:ext uri="{0D108BD9-81ED-4DB2-BD59-A6C34878D82A}">
                    <a16:rowId xmlns:a16="http://schemas.microsoft.com/office/drawing/2014/main" val="1537093370"/>
                  </a:ext>
                </a:extLst>
              </a:tr>
              <a:tr h="755763">
                <a:tc>
                  <a:txBody>
                    <a:bodyPr/>
                    <a:lstStyle/>
                    <a:p>
                      <a:pPr algn="l">
                        <a:spcAft>
                          <a:spcPts val="0"/>
                        </a:spcAft>
                      </a:pPr>
                      <a:r>
                        <a:rPr lang="en-US" sz="2200" dirty="0" err="1"/>
                        <a:t>time.time</a:t>
                      </a:r>
                      <a:r>
                        <a:rPr lang="en-US" sz="2200" dirty="0"/>
                        <a:t>( )</a:t>
                      </a:r>
                      <a:endParaRPr lang="zh-CN" sz="2200" dirty="0"/>
                    </a:p>
                  </a:txBody>
                  <a:tcPr marL="47625" marR="47625" marT="66675" marB="66675" anchor="ctr"/>
                </a:tc>
                <a:tc>
                  <a:txBody>
                    <a:bodyPr/>
                    <a:lstStyle/>
                    <a:p>
                      <a:pPr algn="just">
                        <a:spcAft>
                          <a:spcPts val="0"/>
                        </a:spcAft>
                      </a:pPr>
                      <a:r>
                        <a:rPr lang="zh-CN" sz="2200" kern="0">
                          <a:effectLst/>
                        </a:rPr>
                        <a:t>返回当前时间的时间戳（</a:t>
                      </a:r>
                      <a:r>
                        <a:rPr lang="en-US" sz="2200" kern="0">
                          <a:effectLst/>
                        </a:rPr>
                        <a:t>1970</a:t>
                      </a:r>
                      <a:r>
                        <a:rPr lang="zh-CN" sz="2200" kern="0">
                          <a:effectLst/>
                        </a:rPr>
                        <a:t>纪元后经过的浮点秒数）。</a:t>
                      </a:r>
                      <a:endParaRPr lang="zh-CN" sz="2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7625" marR="47625" marT="66675" marB="66675" anchor="ctr"/>
                </a:tc>
                <a:extLst>
                  <a:ext uri="{0D108BD9-81ED-4DB2-BD59-A6C34878D82A}">
                    <a16:rowId xmlns:a16="http://schemas.microsoft.com/office/drawing/2014/main" val="3627141088"/>
                  </a:ext>
                </a:extLst>
              </a:tr>
              <a:tr h="755763">
                <a:tc>
                  <a:txBody>
                    <a:bodyPr/>
                    <a:lstStyle/>
                    <a:p>
                      <a:pPr algn="l">
                        <a:spcAft>
                          <a:spcPts val="0"/>
                        </a:spcAft>
                      </a:pPr>
                      <a:r>
                        <a:rPr lang="en-US" sz="2200" dirty="0" err="1"/>
                        <a:t>time.tzset</a:t>
                      </a:r>
                      <a:r>
                        <a:rPr lang="en-US" sz="2200" dirty="0"/>
                        <a:t>()</a:t>
                      </a:r>
                      <a:endParaRPr lang="zh-CN" sz="2200" dirty="0"/>
                    </a:p>
                  </a:txBody>
                  <a:tcPr marL="47625" marR="47625" marT="66675" marB="66675" anchor="ctr"/>
                </a:tc>
                <a:tc>
                  <a:txBody>
                    <a:bodyPr/>
                    <a:lstStyle/>
                    <a:p>
                      <a:pPr algn="just">
                        <a:spcAft>
                          <a:spcPts val="0"/>
                        </a:spcAft>
                      </a:pPr>
                      <a:r>
                        <a:rPr lang="zh-CN" sz="2200" kern="0" dirty="0">
                          <a:effectLst/>
                        </a:rPr>
                        <a:t>根据环境变量</a:t>
                      </a:r>
                      <a:r>
                        <a:rPr lang="en-US" sz="2200" kern="0" dirty="0">
                          <a:effectLst/>
                        </a:rPr>
                        <a:t>TZ</a:t>
                      </a:r>
                      <a:r>
                        <a:rPr lang="zh-CN" sz="2200" kern="0" dirty="0">
                          <a:effectLst/>
                        </a:rPr>
                        <a:t>重新初始化时间相关设置。</a:t>
                      </a:r>
                      <a:endParaRPr lang="zh-CN" sz="2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7625" marR="47625" marT="66675" marB="66675" anchor="ctr"/>
                </a:tc>
                <a:extLst>
                  <a:ext uri="{0D108BD9-81ED-4DB2-BD59-A6C34878D82A}">
                    <a16:rowId xmlns:a16="http://schemas.microsoft.com/office/drawing/2014/main" val="1744103643"/>
                  </a:ext>
                </a:extLst>
              </a:tr>
            </a:tbl>
          </a:graphicData>
        </a:graphic>
      </p:graphicFrame>
    </p:spTree>
    <p:extLst>
      <p:ext uri="{BB962C8B-B14F-4D97-AF65-F5344CB8AC3E}">
        <p14:creationId xmlns:p14="http://schemas.microsoft.com/office/powerpoint/2010/main" val="17085817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表</a:t>
            </a:r>
            <a:r>
              <a:rPr lang="en-US" altLang="zh-CN" dirty="0"/>
              <a:t>11-11  time</a:t>
            </a:r>
            <a:r>
              <a:rPr lang="zh-CN" altLang="en-US" dirty="0"/>
              <a:t>模块属性</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4045535161"/>
              </p:ext>
            </p:extLst>
          </p:nvPr>
        </p:nvGraphicFramePr>
        <p:xfrm>
          <a:off x="679146" y="1556792"/>
          <a:ext cx="10745446" cy="2152650"/>
        </p:xfrm>
        <a:graphic>
          <a:graphicData uri="http://schemas.openxmlformats.org/drawingml/2006/table">
            <a:tbl>
              <a:tblPr firstRow="1" firstCol="1" bandRow="1">
                <a:tableStyleId>{5C22544A-7EE6-4342-B048-85BDC9FD1C3A}</a:tableStyleId>
              </a:tblPr>
              <a:tblGrid>
                <a:gridCol w="2224582">
                  <a:extLst>
                    <a:ext uri="{9D8B030D-6E8A-4147-A177-3AD203B41FA5}">
                      <a16:colId xmlns:a16="http://schemas.microsoft.com/office/drawing/2014/main" val="1933622057"/>
                    </a:ext>
                  </a:extLst>
                </a:gridCol>
                <a:gridCol w="8520864">
                  <a:extLst>
                    <a:ext uri="{9D8B030D-6E8A-4147-A177-3AD203B41FA5}">
                      <a16:colId xmlns:a16="http://schemas.microsoft.com/office/drawing/2014/main" val="4177751254"/>
                    </a:ext>
                  </a:extLst>
                </a:gridCol>
              </a:tblGrid>
              <a:tr h="0">
                <a:tc>
                  <a:txBody>
                    <a:bodyPr/>
                    <a:lstStyle/>
                    <a:p>
                      <a:pPr algn="ctr">
                        <a:spcAft>
                          <a:spcPts val="0"/>
                        </a:spcAft>
                      </a:pPr>
                      <a:r>
                        <a:rPr lang="zh-CN" sz="2400" kern="0">
                          <a:effectLst/>
                        </a:rPr>
                        <a:t>属性</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8575" marR="28575" marT="28575" marB="28575" anchor="ctr"/>
                </a:tc>
                <a:tc>
                  <a:txBody>
                    <a:bodyPr/>
                    <a:lstStyle/>
                    <a:p>
                      <a:pPr algn="ctr">
                        <a:spcAft>
                          <a:spcPts val="0"/>
                        </a:spcAft>
                      </a:pPr>
                      <a:r>
                        <a:rPr lang="zh-CN" sz="2400" kern="0">
                          <a:effectLst/>
                        </a:rPr>
                        <a:t>及描述</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8575" marR="28575" marT="28575" marB="28575" anchor="ctr"/>
                </a:tc>
                <a:extLst>
                  <a:ext uri="{0D108BD9-81ED-4DB2-BD59-A6C34878D82A}">
                    <a16:rowId xmlns:a16="http://schemas.microsoft.com/office/drawing/2014/main" val="2248951729"/>
                  </a:ext>
                </a:extLst>
              </a:tr>
              <a:tr h="0">
                <a:tc>
                  <a:txBody>
                    <a:bodyPr/>
                    <a:lstStyle/>
                    <a:p>
                      <a:pPr algn="just">
                        <a:spcAft>
                          <a:spcPts val="0"/>
                        </a:spcAft>
                      </a:pPr>
                      <a:r>
                        <a:rPr lang="en-US" sz="2400" kern="0">
                          <a:effectLst/>
                        </a:rPr>
                        <a:t>time.timezone</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7625" marR="47625" marT="66675" marB="66675" anchor="ctr"/>
                </a:tc>
                <a:tc>
                  <a:txBody>
                    <a:bodyPr/>
                    <a:lstStyle/>
                    <a:p>
                      <a:pPr algn="just">
                        <a:spcAft>
                          <a:spcPts val="0"/>
                        </a:spcAft>
                      </a:pPr>
                      <a:r>
                        <a:rPr lang="zh-CN" sz="2400" kern="0">
                          <a:effectLst/>
                        </a:rPr>
                        <a:t>属性</a:t>
                      </a:r>
                      <a:r>
                        <a:rPr lang="en-US" sz="2400" kern="0">
                          <a:effectLst/>
                        </a:rPr>
                        <a:t>time.timezone</a:t>
                      </a:r>
                      <a:r>
                        <a:rPr lang="zh-CN" sz="2400" kern="0">
                          <a:effectLst/>
                        </a:rPr>
                        <a:t>是当地时区（未启动夏令时）距离格林威治的偏移秒数（</a:t>
                      </a:r>
                      <a:r>
                        <a:rPr lang="en-US" sz="2400" kern="0">
                          <a:effectLst/>
                        </a:rPr>
                        <a:t>&gt;0</a:t>
                      </a:r>
                      <a:r>
                        <a:rPr lang="zh-CN" sz="2400" kern="0">
                          <a:effectLst/>
                        </a:rPr>
                        <a:t>，美洲</a:t>
                      </a:r>
                      <a:r>
                        <a:rPr lang="en-US" sz="2400" kern="0">
                          <a:effectLst/>
                        </a:rPr>
                        <a:t>;&lt;=0</a:t>
                      </a:r>
                      <a:r>
                        <a:rPr lang="zh-CN" sz="2400" kern="0">
                          <a:effectLst/>
                        </a:rPr>
                        <a:t>大部分欧洲，亚洲，非洲）。</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7625" marR="47625" marT="66675" marB="66675" anchor="ctr"/>
                </a:tc>
                <a:extLst>
                  <a:ext uri="{0D108BD9-81ED-4DB2-BD59-A6C34878D82A}">
                    <a16:rowId xmlns:a16="http://schemas.microsoft.com/office/drawing/2014/main" val="682913031"/>
                  </a:ext>
                </a:extLst>
              </a:tr>
              <a:tr h="0">
                <a:tc>
                  <a:txBody>
                    <a:bodyPr/>
                    <a:lstStyle/>
                    <a:p>
                      <a:pPr algn="just">
                        <a:spcAft>
                          <a:spcPts val="0"/>
                        </a:spcAft>
                      </a:pPr>
                      <a:r>
                        <a:rPr lang="en-US" sz="2400" kern="0">
                          <a:effectLst/>
                        </a:rPr>
                        <a:t>time.tzname</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7625" marR="47625" marT="66675" marB="66675" anchor="ctr"/>
                </a:tc>
                <a:tc>
                  <a:txBody>
                    <a:bodyPr/>
                    <a:lstStyle/>
                    <a:p>
                      <a:pPr algn="just">
                        <a:spcAft>
                          <a:spcPts val="0"/>
                        </a:spcAft>
                      </a:pPr>
                      <a:r>
                        <a:rPr lang="zh-CN" sz="2400" kern="0" dirty="0">
                          <a:effectLst/>
                        </a:rPr>
                        <a:t>属性</a:t>
                      </a:r>
                      <a:r>
                        <a:rPr lang="en-US" sz="2400" kern="0" dirty="0" err="1">
                          <a:effectLst/>
                        </a:rPr>
                        <a:t>time.tzname</a:t>
                      </a:r>
                      <a:r>
                        <a:rPr lang="zh-CN" sz="2400" kern="0" dirty="0">
                          <a:effectLst/>
                        </a:rPr>
                        <a:t>包含一对根据情况的不同而不同的字符串，分别是带夏令时的本地时区名称，和不带的。</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7625" marR="47625" marT="66675" marB="66675" anchor="ctr"/>
                </a:tc>
                <a:extLst>
                  <a:ext uri="{0D108BD9-81ED-4DB2-BD59-A6C34878D82A}">
                    <a16:rowId xmlns:a16="http://schemas.microsoft.com/office/drawing/2014/main" val="815384200"/>
                  </a:ext>
                </a:extLst>
              </a:tr>
            </a:tbl>
          </a:graphicData>
        </a:graphic>
      </p:graphicFrame>
    </p:spTree>
    <p:extLst>
      <p:ext uri="{BB962C8B-B14F-4D97-AF65-F5344CB8AC3E}">
        <p14:creationId xmlns:p14="http://schemas.microsoft.com/office/powerpoint/2010/main" val="39292929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en-US" altLang="zh-CN" dirty="0" err="1"/>
              <a:t>datetime</a:t>
            </a:r>
            <a:r>
              <a:rPr lang="zh-CN" altLang="en-US" dirty="0"/>
              <a:t>库</a:t>
            </a:r>
            <a:br>
              <a:rPr lang="zh-CN" altLang="en-US" dirty="0"/>
            </a:br>
            <a:endParaRPr lang="zh-CN" altLang="en-US" dirty="0"/>
          </a:p>
        </p:txBody>
      </p:sp>
      <p:sp>
        <p:nvSpPr>
          <p:cNvPr id="3" name="内容占位符 2"/>
          <p:cNvSpPr>
            <a:spLocks noGrp="1"/>
          </p:cNvSpPr>
          <p:nvPr>
            <p:ph idx="1"/>
          </p:nvPr>
        </p:nvSpPr>
        <p:spPr>
          <a:xfrm>
            <a:off x="669925" y="1160145"/>
            <a:ext cx="10852150" cy="5365199"/>
          </a:xfrm>
        </p:spPr>
        <p:txBody>
          <a:bodyPr>
            <a:noAutofit/>
          </a:bodyPr>
          <a:lstStyle/>
          <a:p>
            <a:pPr>
              <a:lnSpc>
                <a:spcPct val="100000"/>
              </a:lnSpc>
            </a:pPr>
            <a:r>
              <a:rPr lang="en-US" altLang="zh-CN" sz="2200" dirty="0" err="1" smtClean="0"/>
              <a:t>datetime</a:t>
            </a:r>
            <a:r>
              <a:rPr lang="zh-CN" altLang="en-US" sz="2200" dirty="0"/>
              <a:t>模块基于</a:t>
            </a:r>
            <a:r>
              <a:rPr lang="en-US" altLang="zh-CN" sz="2200" dirty="0"/>
              <a:t>time</a:t>
            </a:r>
            <a:r>
              <a:rPr lang="zh-CN" altLang="en-US" sz="2200" dirty="0"/>
              <a:t>进行了封装，提供更多实用函数</a:t>
            </a:r>
            <a:r>
              <a:rPr lang="zh-CN" altLang="en-US" sz="2200" dirty="0" smtClean="0"/>
              <a:t>。</a:t>
            </a:r>
            <a:endParaRPr lang="en-US" altLang="zh-CN" sz="2200" dirty="0" smtClean="0"/>
          </a:p>
          <a:p>
            <a:pPr lvl="1">
              <a:lnSpc>
                <a:spcPct val="100000"/>
              </a:lnSpc>
            </a:pPr>
            <a:r>
              <a:rPr lang="en-US" altLang="zh-CN" sz="2200" dirty="0" smtClean="0"/>
              <a:t>2</a:t>
            </a:r>
            <a:r>
              <a:rPr lang="zh-CN" altLang="en-US" sz="2200" dirty="0"/>
              <a:t>个</a:t>
            </a:r>
            <a:r>
              <a:rPr lang="zh-CN" altLang="en-US" sz="2200" dirty="0" smtClean="0"/>
              <a:t>常量</a:t>
            </a:r>
            <a:endParaRPr lang="en-US" altLang="zh-CN" sz="2200" dirty="0" smtClean="0"/>
          </a:p>
          <a:p>
            <a:pPr lvl="2">
              <a:lnSpc>
                <a:spcPct val="100000"/>
              </a:lnSpc>
            </a:pPr>
            <a:r>
              <a:rPr lang="en-US" altLang="zh-CN" sz="2200" dirty="0" smtClean="0"/>
              <a:t>MINYEAR</a:t>
            </a:r>
            <a:r>
              <a:rPr lang="zh-CN" altLang="en-US" sz="2200" dirty="0"/>
              <a:t>和</a:t>
            </a:r>
            <a:r>
              <a:rPr lang="en-US" altLang="zh-CN" sz="2200" dirty="0"/>
              <a:t>MAXYEAR</a:t>
            </a:r>
            <a:r>
              <a:rPr lang="zh-CN" altLang="en-US" sz="2200" dirty="0"/>
              <a:t>，分别表示</a:t>
            </a:r>
            <a:r>
              <a:rPr lang="en-US" altLang="zh-CN" sz="2200" dirty="0" err="1"/>
              <a:t>datetime</a:t>
            </a:r>
            <a:r>
              <a:rPr lang="zh-CN" altLang="en-US" sz="2200" dirty="0"/>
              <a:t>所能表示的最小、最大年份</a:t>
            </a:r>
            <a:r>
              <a:rPr lang="zh-CN" altLang="en-US" sz="2200" dirty="0" smtClean="0"/>
              <a:t>。</a:t>
            </a:r>
            <a:endParaRPr lang="en-US" altLang="zh-CN" sz="2200" dirty="0" smtClean="0"/>
          </a:p>
          <a:p>
            <a:pPr lvl="2">
              <a:lnSpc>
                <a:spcPct val="100000"/>
              </a:lnSpc>
            </a:pPr>
            <a:r>
              <a:rPr lang="en-US" altLang="zh-CN" sz="2200" dirty="0" smtClean="0"/>
              <a:t>MINYEAR </a:t>
            </a:r>
            <a:r>
              <a:rPr lang="en-US" altLang="zh-CN" sz="2200" dirty="0"/>
              <a:t>= 1</a:t>
            </a:r>
            <a:r>
              <a:rPr lang="zh-CN" altLang="en-US" sz="2200" dirty="0"/>
              <a:t>，</a:t>
            </a:r>
            <a:r>
              <a:rPr lang="en-US" altLang="zh-CN" sz="2200" dirty="0"/>
              <a:t>MAXYEAR = 9999</a:t>
            </a:r>
            <a:r>
              <a:rPr lang="zh-CN" altLang="en-US" sz="2200" dirty="0"/>
              <a:t>。</a:t>
            </a:r>
          </a:p>
          <a:p>
            <a:pPr lvl="1">
              <a:lnSpc>
                <a:spcPct val="100000"/>
              </a:lnSpc>
            </a:pPr>
            <a:r>
              <a:rPr lang="en-US" altLang="zh-CN" sz="2200" dirty="0" err="1"/>
              <a:t>datetime</a:t>
            </a:r>
            <a:r>
              <a:rPr lang="zh-CN" altLang="en-US" sz="2200" dirty="0"/>
              <a:t>模块的</a:t>
            </a:r>
            <a:r>
              <a:rPr lang="en-US" altLang="zh-CN" sz="2200" dirty="0"/>
              <a:t>5</a:t>
            </a:r>
            <a:r>
              <a:rPr lang="zh-CN" altLang="en-US" sz="2200" dirty="0"/>
              <a:t>个类分别是：</a:t>
            </a:r>
          </a:p>
          <a:p>
            <a:pPr lvl="2">
              <a:lnSpc>
                <a:spcPct val="100000"/>
              </a:lnSpc>
            </a:pPr>
            <a:r>
              <a:rPr lang="en-US" altLang="zh-CN" sz="2200" dirty="0" smtClean="0"/>
              <a:t>date</a:t>
            </a:r>
            <a:r>
              <a:rPr lang="zh-CN" altLang="en-US" sz="2200" dirty="0"/>
              <a:t>类：表示日期的类</a:t>
            </a:r>
          </a:p>
          <a:p>
            <a:pPr lvl="2">
              <a:lnSpc>
                <a:spcPct val="100000"/>
              </a:lnSpc>
            </a:pPr>
            <a:r>
              <a:rPr lang="en-US" altLang="zh-CN" sz="2200" dirty="0" smtClean="0"/>
              <a:t>time</a:t>
            </a:r>
            <a:r>
              <a:rPr lang="zh-CN" altLang="en-US" sz="2200" dirty="0"/>
              <a:t>类：表示时间的类</a:t>
            </a:r>
          </a:p>
          <a:p>
            <a:pPr lvl="2">
              <a:lnSpc>
                <a:spcPct val="100000"/>
              </a:lnSpc>
            </a:pPr>
            <a:r>
              <a:rPr lang="en-US" altLang="zh-CN" sz="2200" dirty="0" err="1" smtClean="0"/>
              <a:t>datetime</a:t>
            </a:r>
            <a:r>
              <a:rPr lang="zh-CN" altLang="en-US" sz="2200" dirty="0"/>
              <a:t>类：表示时间日期的类</a:t>
            </a:r>
          </a:p>
          <a:p>
            <a:pPr lvl="2">
              <a:lnSpc>
                <a:spcPct val="100000"/>
              </a:lnSpc>
            </a:pPr>
            <a:r>
              <a:rPr lang="en-US" altLang="zh-CN" sz="2200" dirty="0" err="1" smtClean="0"/>
              <a:t>timedelta</a:t>
            </a:r>
            <a:r>
              <a:rPr lang="zh-CN" altLang="en-US" sz="2200" dirty="0"/>
              <a:t>类：表示两个</a:t>
            </a:r>
            <a:r>
              <a:rPr lang="en-US" altLang="zh-CN" sz="2200" dirty="0" err="1"/>
              <a:t>datetime</a:t>
            </a:r>
            <a:r>
              <a:rPr lang="zh-CN" altLang="en-US" sz="2200" dirty="0"/>
              <a:t>对象的差值</a:t>
            </a:r>
          </a:p>
          <a:p>
            <a:pPr lvl="2">
              <a:lnSpc>
                <a:spcPct val="100000"/>
              </a:lnSpc>
            </a:pPr>
            <a:r>
              <a:rPr lang="en-US" altLang="zh-CN" sz="2200" dirty="0" err="1" smtClean="0"/>
              <a:t>tzinfo</a:t>
            </a:r>
            <a:r>
              <a:rPr lang="zh-CN" altLang="en-US" sz="2200" dirty="0"/>
              <a:t>类：表示时区的相关信息</a:t>
            </a:r>
          </a:p>
          <a:p>
            <a:pPr>
              <a:lnSpc>
                <a:spcPct val="100000"/>
              </a:lnSpc>
            </a:pPr>
            <a:r>
              <a:rPr lang="zh-CN" altLang="en-US" sz="2200" dirty="0" smtClean="0"/>
              <a:t>主要</a:t>
            </a:r>
            <a:r>
              <a:rPr lang="zh-CN" altLang="en-US" sz="2200" dirty="0"/>
              <a:t>介绍</a:t>
            </a:r>
            <a:r>
              <a:rPr lang="en-US" altLang="zh-CN" sz="2200" dirty="0" err="1"/>
              <a:t>datetime</a:t>
            </a:r>
            <a:r>
              <a:rPr lang="en-US" altLang="zh-CN" sz="2200" dirty="0"/>
              <a:t>. </a:t>
            </a:r>
            <a:r>
              <a:rPr lang="en-US" altLang="zh-CN" sz="2200" dirty="0" err="1"/>
              <a:t>datetime</a:t>
            </a:r>
            <a:r>
              <a:rPr lang="zh-CN" altLang="en-US" sz="2200" dirty="0"/>
              <a:t>的使用</a:t>
            </a:r>
            <a:r>
              <a:rPr lang="zh-CN" altLang="en-US" sz="2200" dirty="0" smtClean="0"/>
              <a:t>。</a:t>
            </a:r>
            <a:endParaRPr lang="zh-CN" altLang="en-US" sz="2200" dirty="0"/>
          </a:p>
        </p:txBody>
      </p:sp>
    </p:spTree>
    <p:extLst>
      <p:ext uri="{BB962C8B-B14F-4D97-AF65-F5344CB8AC3E}">
        <p14:creationId xmlns:p14="http://schemas.microsoft.com/office/powerpoint/2010/main" val="71998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datetime</a:t>
            </a:r>
            <a:r>
              <a:rPr lang="en-US" altLang="zh-CN" dirty="0"/>
              <a:t>. </a:t>
            </a:r>
            <a:r>
              <a:rPr lang="en-US" altLang="zh-CN" dirty="0" err="1"/>
              <a:t>datetime</a:t>
            </a:r>
            <a:r>
              <a:rPr lang="zh-CN" altLang="en-US" dirty="0"/>
              <a:t>的</a:t>
            </a:r>
            <a:r>
              <a:rPr lang="zh-CN" altLang="en-US" dirty="0" smtClean="0"/>
              <a:t>使用</a:t>
            </a:r>
            <a:r>
              <a:rPr lang="en-US" altLang="zh-CN" dirty="0" smtClean="0"/>
              <a:t>-1</a:t>
            </a:r>
            <a:endParaRPr lang="zh-CN" altLang="en-US" dirty="0"/>
          </a:p>
        </p:txBody>
      </p:sp>
      <p:sp>
        <p:nvSpPr>
          <p:cNvPr id="3" name="内容占位符 2"/>
          <p:cNvSpPr>
            <a:spLocks noGrp="1"/>
          </p:cNvSpPr>
          <p:nvPr>
            <p:ph idx="1"/>
          </p:nvPr>
        </p:nvSpPr>
        <p:spPr/>
        <p:txBody>
          <a:bodyPr>
            <a:normAutofit fontScale="92500"/>
          </a:bodyPr>
          <a:lstStyle/>
          <a:p>
            <a:r>
              <a:rPr lang="en-US" altLang="zh-CN" dirty="0" err="1"/>
              <a:t>Datetime</a:t>
            </a:r>
            <a:r>
              <a:rPr lang="zh-CN" altLang="en-US" dirty="0"/>
              <a:t>类的构造函数格式如下：</a:t>
            </a:r>
          </a:p>
          <a:p>
            <a:pPr marL="457200" lvl="1" indent="0">
              <a:buNone/>
            </a:pPr>
            <a:r>
              <a:rPr lang="en-US" altLang="zh-CN" sz="2600" dirty="0" err="1"/>
              <a:t>datetime.datetime</a:t>
            </a:r>
            <a:r>
              <a:rPr lang="en-US" altLang="zh-CN" sz="2600" dirty="0"/>
              <a:t>(year, month, day[, hour[, minute[, second[, microsecond[, </a:t>
            </a:r>
            <a:r>
              <a:rPr lang="en-US" altLang="zh-CN" sz="2600" dirty="0" err="1"/>
              <a:t>tzinfo</a:t>
            </a:r>
            <a:r>
              <a:rPr lang="en-US" altLang="zh-CN" sz="2600" dirty="0"/>
              <a:t>]]]]])</a:t>
            </a:r>
          </a:p>
          <a:p>
            <a:pPr lvl="1"/>
            <a:r>
              <a:rPr lang="zh-CN" altLang="en-US" dirty="0"/>
              <a:t>各参数表示日期和时间，其中</a:t>
            </a:r>
            <a:r>
              <a:rPr lang="en-US" altLang="zh-CN" dirty="0" err="1"/>
              <a:t>tzinfo</a:t>
            </a:r>
            <a:r>
              <a:rPr lang="zh-CN" altLang="en-US" dirty="0"/>
              <a:t>表示与时区有关的相关信息。</a:t>
            </a:r>
          </a:p>
          <a:p>
            <a:r>
              <a:rPr lang="en-US" altLang="zh-CN" dirty="0" err="1"/>
              <a:t>Datetime</a:t>
            </a:r>
            <a:r>
              <a:rPr lang="zh-CN" altLang="en-US" dirty="0"/>
              <a:t>类定义的常用类</a:t>
            </a:r>
            <a:r>
              <a:rPr lang="zh-CN" altLang="en-US" dirty="0" smtClean="0"/>
              <a:t>属性：</a:t>
            </a:r>
            <a:endParaRPr lang="zh-CN" altLang="en-US" dirty="0"/>
          </a:p>
          <a:p>
            <a:pPr lvl="1"/>
            <a:r>
              <a:rPr lang="en-US" altLang="zh-CN" dirty="0" err="1" smtClean="0"/>
              <a:t>datetime.min</a:t>
            </a:r>
            <a:r>
              <a:rPr lang="zh-CN" altLang="en-US" dirty="0" smtClean="0"/>
              <a:t>：</a:t>
            </a:r>
            <a:r>
              <a:rPr lang="en-US" altLang="zh-CN" dirty="0" err="1"/>
              <a:t>datetime</a:t>
            </a:r>
            <a:r>
              <a:rPr lang="zh-CN" altLang="en-US" dirty="0"/>
              <a:t>所能表示的</a:t>
            </a:r>
            <a:r>
              <a:rPr lang="zh-CN" altLang="en-US" dirty="0" smtClean="0"/>
              <a:t>最小值；</a:t>
            </a:r>
            <a:endParaRPr lang="en-US" altLang="zh-CN" dirty="0" smtClean="0"/>
          </a:p>
          <a:p>
            <a:pPr lvl="1"/>
            <a:r>
              <a:rPr lang="en-US" altLang="zh-CN" dirty="0" err="1" smtClean="0"/>
              <a:t>datetime.max</a:t>
            </a:r>
            <a:r>
              <a:rPr lang="zh-CN" altLang="en-US" dirty="0"/>
              <a:t>：</a:t>
            </a:r>
            <a:r>
              <a:rPr lang="en-US" altLang="zh-CN" dirty="0" err="1"/>
              <a:t>datetime</a:t>
            </a:r>
            <a:r>
              <a:rPr lang="zh-CN" altLang="en-US" dirty="0"/>
              <a:t>所能表示</a:t>
            </a:r>
            <a:r>
              <a:rPr lang="zh-CN" altLang="en-US" dirty="0" smtClean="0"/>
              <a:t>的最大</a:t>
            </a:r>
            <a:r>
              <a:rPr lang="zh-CN" altLang="en-US" dirty="0"/>
              <a:t>值</a:t>
            </a:r>
            <a:r>
              <a:rPr lang="zh-CN" altLang="en-US" dirty="0" smtClean="0"/>
              <a:t>；</a:t>
            </a:r>
            <a:endParaRPr lang="zh-CN" altLang="en-US" dirty="0"/>
          </a:p>
          <a:p>
            <a:pPr lvl="1"/>
            <a:r>
              <a:rPr lang="en-US" altLang="zh-CN" dirty="0" err="1"/>
              <a:t>datetime.resolution</a:t>
            </a:r>
            <a:r>
              <a:rPr lang="zh-CN" altLang="en-US" dirty="0"/>
              <a:t>：</a:t>
            </a:r>
            <a:r>
              <a:rPr lang="en-US" altLang="zh-CN" dirty="0" err="1"/>
              <a:t>datetime</a:t>
            </a:r>
            <a:r>
              <a:rPr lang="zh-CN" altLang="en-US" dirty="0"/>
              <a:t>最小单位；</a:t>
            </a:r>
          </a:p>
          <a:p>
            <a:endParaRPr lang="zh-CN" altLang="en-US" dirty="0"/>
          </a:p>
        </p:txBody>
      </p:sp>
    </p:spTree>
    <p:extLst>
      <p:ext uri="{BB962C8B-B14F-4D97-AF65-F5344CB8AC3E}">
        <p14:creationId xmlns:p14="http://schemas.microsoft.com/office/powerpoint/2010/main" val="6273551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datetime</a:t>
            </a:r>
            <a:r>
              <a:rPr lang="en-US" altLang="zh-CN" dirty="0"/>
              <a:t>. </a:t>
            </a:r>
            <a:r>
              <a:rPr lang="en-US" altLang="zh-CN" dirty="0" err="1"/>
              <a:t>datetime</a:t>
            </a:r>
            <a:r>
              <a:rPr lang="zh-CN" altLang="en-US" dirty="0"/>
              <a:t>的</a:t>
            </a:r>
            <a:r>
              <a:rPr lang="zh-CN" altLang="en-US" dirty="0" smtClean="0"/>
              <a:t>使用</a:t>
            </a:r>
            <a:r>
              <a:rPr lang="en-US" altLang="zh-CN" dirty="0" smtClean="0"/>
              <a:t>-2</a:t>
            </a:r>
            <a:endParaRPr lang="zh-CN" altLang="en-US" dirty="0"/>
          </a:p>
        </p:txBody>
      </p:sp>
      <p:sp>
        <p:nvSpPr>
          <p:cNvPr id="3" name="内容占位符 2"/>
          <p:cNvSpPr>
            <a:spLocks noGrp="1"/>
          </p:cNvSpPr>
          <p:nvPr>
            <p:ph idx="1"/>
          </p:nvPr>
        </p:nvSpPr>
        <p:spPr>
          <a:xfrm>
            <a:off x="669924" y="1160145"/>
            <a:ext cx="11114707" cy="5180965"/>
          </a:xfrm>
        </p:spPr>
        <p:txBody>
          <a:bodyPr>
            <a:noAutofit/>
          </a:bodyPr>
          <a:lstStyle/>
          <a:p>
            <a:pPr marL="0" indent="0">
              <a:spcAft>
                <a:spcPts val="600"/>
              </a:spcAft>
            </a:pPr>
            <a:r>
              <a:rPr lang="en-US" altLang="zh-CN" sz="2200" dirty="0" err="1" smtClean="0"/>
              <a:t>Datetime</a:t>
            </a:r>
            <a:r>
              <a:rPr lang="zh-CN" altLang="en-US" sz="2200" dirty="0"/>
              <a:t>类定义的常用</a:t>
            </a:r>
            <a:r>
              <a:rPr lang="zh-CN" altLang="en-US" sz="2200" dirty="0" smtClean="0"/>
              <a:t>类方法</a:t>
            </a:r>
            <a:r>
              <a:rPr lang="zh-CN" altLang="en-US" sz="2200" dirty="0"/>
              <a:t>如下：</a:t>
            </a:r>
          </a:p>
          <a:p>
            <a:pPr marL="457200" lvl="2" indent="0">
              <a:spcAft>
                <a:spcPts val="600"/>
              </a:spcAft>
            </a:pPr>
            <a:r>
              <a:rPr lang="en-US" altLang="zh-CN" sz="2200" dirty="0" err="1" smtClean="0"/>
              <a:t>datetime.today</a:t>
            </a:r>
            <a:r>
              <a:rPr lang="en-US" altLang="zh-CN" sz="2200" dirty="0"/>
              <a:t>()</a:t>
            </a:r>
            <a:r>
              <a:rPr lang="zh-CN" altLang="en-US" sz="2200" dirty="0"/>
              <a:t>：返回一个表示当前本地时间的</a:t>
            </a:r>
            <a:r>
              <a:rPr lang="en-US" altLang="zh-CN" sz="2200" dirty="0" err="1"/>
              <a:t>datetime</a:t>
            </a:r>
            <a:r>
              <a:rPr lang="zh-CN" altLang="en-US" sz="2200" dirty="0"/>
              <a:t>对象；</a:t>
            </a:r>
          </a:p>
          <a:p>
            <a:pPr marL="457200" lvl="2" indent="0">
              <a:spcAft>
                <a:spcPts val="600"/>
              </a:spcAft>
            </a:pPr>
            <a:r>
              <a:rPr lang="en-US" altLang="zh-CN" sz="2200" dirty="0" err="1"/>
              <a:t>datetime.now</a:t>
            </a:r>
            <a:r>
              <a:rPr lang="en-US" altLang="zh-CN" sz="2200" dirty="0"/>
              <a:t>([</a:t>
            </a:r>
            <a:r>
              <a:rPr lang="en-US" altLang="zh-CN" sz="2200" dirty="0" err="1"/>
              <a:t>tz</a:t>
            </a:r>
            <a:r>
              <a:rPr lang="en-US" altLang="zh-CN" sz="2200" dirty="0"/>
              <a:t>])</a:t>
            </a:r>
            <a:r>
              <a:rPr lang="zh-CN" altLang="en-US" sz="2200" dirty="0"/>
              <a:t>：返回一个表示当前本地时间的</a:t>
            </a:r>
            <a:r>
              <a:rPr lang="en-US" altLang="zh-CN" sz="2200" dirty="0" err="1"/>
              <a:t>datetime</a:t>
            </a:r>
            <a:r>
              <a:rPr lang="zh-CN" altLang="en-US" sz="2200" dirty="0"/>
              <a:t>对象，如果提供了参数</a:t>
            </a:r>
            <a:r>
              <a:rPr lang="en-US" altLang="zh-CN" sz="2200" dirty="0" err="1"/>
              <a:t>tz</a:t>
            </a:r>
            <a:r>
              <a:rPr lang="zh-CN" altLang="en-US" sz="2200" dirty="0"/>
              <a:t>，则获取</a:t>
            </a:r>
            <a:r>
              <a:rPr lang="en-US" altLang="zh-CN" sz="2200" dirty="0" err="1"/>
              <a:t>tz</a:t>
            </a:r>
            <a:r>
              <a:rPr lang="zh-CN" altLang="en-US" sz="2200" dirty="0"/>
              <a:t>参数所指时区的本地时间；</a:t>
            </a:r>
          </a:p>
          <a:p>
            <a:pPr marL="457200" lvl="2" indent="0">
              <a:spcAft>
                <a:spcPts val="600"/>
              </a:spcAft>
            </a:pPr>
            <a:r>
              <a:rPr lang="en-US" altLang="zh-CN" sz="2200" dirty="0" err="1"/>
              <a:t>datetime.utcnow</a:t>
            </a:r>
            <a:r>
              <a:rPr lang="en-US" altLang="zh-CN" sz="2200" dirty="0"/>
              <a:t>()</a:t>
            </a:r>
            <a:r>
              <a:rPr lang="zh-CN" altLang="en-US" sz="2200" dirty="0"/>
              <a:t>：返回一个当前</a:t>
            </a:r>
            <a:r>
              <a:rPr lang="en-US" altLang="zh-CN" sz="2200" dirty="0" err="1"/>
              <a:t>utc</a:t>
            </a:r>
            <a:r>
              <a:rPr lang="zh-CN" altLang="en-US" sz="2200" dirty="0"/>
              <a:t>时间的</a:t>
            </a:r>
            <a:r>
              <a:rPr lang="en-US" altLang="zh-CN" sz="2200" dirty="0" err="1"/>
              <a:t>datetime</a:t>
            </a:r>
            <a:r>
              <a:rPr lang="zh-CN" altLang="en-US" sz="2200" dirty="0"/>
              <a:t>对象；</a:t>
            </a:r>
          </a:p>
          <a:p>
            <a:pPr marL="457200" lvl="2" indent="0">
              <a:spcAft>
                <a:spcPts val="600"/>
              </a:spcAft>
            </a:pPr>
            <a:r>
              <a:rPr lang="en-US" altLang="zh-CN" sz="2200" dirty="0" err="1"/>
              <a:t>datetime.fromtimestamp</a:t>
            </a:r>
            <a:r>
              <a:rPr lang="en-US" altLang="zh-CN" sz="2200" dirty="0"/>
              <a:t>(timestamp[, </a:t>
            </a:r>
            <a:r>
              <a:rPr lang="en-US" altLang="zh-CN" sz="2200" dirty="0" err="1"/>
              <a:t>tz</a:t>
            </a:r>
            <a:r>
              <a:rPr lang="en-US" altLang="zh-CN" sz="2200" dirty="0"/>
              <a:t>])</a:t>
            </a:r>
            <a:r>
              <a:rPr lang="zh-CN" altLang="en-US" sz="2200" dirty="0"/>
              <a:t>：根据时间戳创建一个</a:t>
            </a:r>
            <a:r>
              <a:rPr lang="en-US" altLang="zh-CN" sz="2200" dirty="0" err="1"/>
              <a:t>datetime</a:t>
            </a:r>
            <a:r>
              <a:rPr lang="zh-CN" altLang="en-US" sz="2200" dirty="0"/>
              <a:t>对象，参数</a:t>
            </a:r>
            <a:r>
              <a:rPr lang="en-US" altLang="zh-CN" sz="2200" dirty="0" err="1"/>
              <a:t>tz</a:t>
            </a:r>
            <a:r>
              <a:rPr lang="zh-CN" altLang="en-US" sz="2200" dirty="0"/>
              <a:t>指定时区信息；</a:t>
            </a:r>
          </a:p>
          <a:p>
            <a:pPr marL="457200" lvl="2" indent="0">
              <a:spcAft>
                <a:spcPts val="600"/>
              </a:spcAft>
            </a:pPr>
            <a:r>
              <a:rPr lang="en-US" altLang="zh-CN" sz="2200" dirty="0" err="1"/>
              <a:t>datetime.utcfromtimestamp</a:t>
            </a:r>
            <a:r>
              <a:rPr lang="en-US" altLang="zh-CN" sz="2200" dirty="0"/>
              <a:t>(timestamp)</a:t>
            </a:r>
            <a:r>
              <a:rPr lang="zh-CN" altLang="en-US" sz="2200" dirty="0"/>
              <a:t>：根据时间戳创建一个</a:t>
            </a:r>
            <a:r>
              <a:rPr lang="en-US" altLang="zh-CN" sz="2200" dirty="0" err="1"/>
              <a:t>datetime</a:t>
            </a:r>
            <a:r>
              <a:rPr lang="zh-CN" altLang="en-US" sz="2200" dirty="0"/>
              <a:t>对象；</a:t>
            </a:r>
          </a:p>
          <a:p>
            <a:pPr marL="457200" lvl="2" indent="0">
              <a:spcAft>
                <a:spcPts val="600"/>
              </a:spcAft>
            </a:pPr>
            <a:r>
              <a:rPr lang="en-US" altLang="zh-CN" sz="2200" dirty="0" err="1"/>
              <a:t>datetime.combine</a:t>
            </a:r>
            <a:r>
              <a:rPr lang="en-US" altLang="zh-CN" sz="2200" dirty="0"/>
              <a:t>(date, time)</a:t>
            </a:r>
            <a:r>
              <a:rPr lang="zh-CN" altLang="en-US" sz="2200" dirty="0"/>
              <a:t>：根据</a:t>
            </a:r>
            <a:r>
              <a:rPr lang="en-US" altLang="zh-CN" sz="2200" dirty="0"/>
              <a:t>date</a:t>
            </a:r>
            <a:r>
              <a:rPr lang="zh-CN" altLang="en-US" sz="2200" dirty="0"/>
              <a:t>和</a:t>
            </a:r>
            <a:r>
              <a:rPr lang="en-US" altLang="zh-CN" sz="2200" dirty="0"/>
              <a:t>time</a:t>
            </a:r>
            <a:r>
              <a:rPr lang="zh-CN" altLang="en-US" sz="2200" dirty="0"/>
              <a:t>，创建一个</a:t>
            </a:r>
            <a:r>
              <a:rPr lang="en-US" altLang="zh-CN" sz="2200" dirty="0" err="1"/>
              <a:t>datetime</a:t>
            </a:r>
            <a:r>
              <a:rPr lang="zh-CN" altLang="en-US" sz="2200" dirty="0"/>
              <a:t>对象；</a:t>
            </a:r>
          </a:p>
          <a:p>
            <a:pPr marL="457200" lvl="2" indent="0">
              <a:spcAft>
                <a:spcPts val="600"/>
              </a:spcAft>
            </a:pPr>
            <a:r>
              <a:rPr lang="en-US" altLang="zh-CN" sz="2200" dirty="0" err="1"/>
              <a:t>datetime.strptime</a:t>
            </a:r>
            <a:r>
              <a:rPr lang="en-US" altLang="zh-CN" sz="2200" dirty="0"/>
              <a:t>(</a:t>
            </a:r>
            <a:r>
              <a:rPr lang="en-US" altLang="zh-CN" sz="2200" dirty="0" err="1"/>
              <a:t>date_string</a:t>
            </a:r>
            <a:r>
              <a:rPr lang="en-US" altLang="zh-CN" sz="2200" dirty="0"/>
              <a:t>, format)</a:t>
            </a:r>
            <a:r>
              <a:rPr lang="zh-CN" altLang="en-US" sz="2200" dirty="0"/>
              <a:t>：将格式字符串转换为</a:t>
            </a:r>
            <a:r>
              <a:rPr lang="en-US" altLang="zh-CN" sz="2200" dirty="0" err="1"/>
              <a:t>datetime</a:t>
            </a:r>
            <a:r>
              <a:rPr lang="zh-CN" altLang="en-US" sz="2200" dirty="0"/>
              <a:t>对象</a:t>
            </a:r>
            <a:r>
              <a:rPr lang="zh-CN" altLang="en-US" sz="2200" dirty="0" smtClean="0"/>
              <a:t>；</a:t>
            </a:r>
            <a:endParaRPr lang="zh-CN" altLang="en-US" sz="2200" dirty="0"/>
          </a:p>
        </p:txBody>
      </p:sp>
    </p:spTree>
    <p:extLst>
      <p:ext uri="{BB962C8B-B14F-4D97-AF65-F5344CB8AC3E}">
        <p14:creationId xmlns:p14="http://schemas.microsoft.com/office/powerpoint/2010/main" val="16094082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11.1.5 </a:t>
            </a:r>
            <a:r>
              <a:rPr lang="en-US" altLang="zh-CN" dirty="0" smtClean="0"/>
              <a:t>turtle</a:t>
            </a:r>
            <a:r>
              <a:rPr lang="zh-CN" altLang="en-US" dirty="0"/>
              <a:t>库</a:t>
            </a:r>
          </a:p>
        </p:txBody>
      </p:sp>
      <p:sp>
        <p:nvSpPr>
          <p:cNvPr id="3" name="内容占位符 2"/>
          <p:cNvSpPr>
            <a:spLocks noGrp="1"/>
          </p:cNvSpPr>
          <p:nvPr>
            <p:ph idx="1"/>
          </p:nvPr>
        </p:nvSpPr>
        <p:spPr/>
        <p:txBody>
          <a:bodyPr>
            <a:normAutofit fontScale="92500" lnSpcReduction="10000"/>
          </a:bodyPr>
          <a:lstStyle/>
          <a:p>
            <a:pPr marL="0" indent="0">
              <a:buNone/>
            </a:pPr>
            <a:r>
              <a:rPr lang="en-US" altLang="zh-CN" dirty="0"/>
              <a:t>1. turtle</a:t>
            </a:r>
            <a:r>
              <a:rPr lang="zh-CN" altLang="en-US" dirty="0"/>
              <a:t>绘图的基础知识</a:t>
            </a:r>
          </a:p>
          <a:p>
            <a:pPr marL="0" indent="0">
              <a:buNone/>
            </a:pPr>
            <a:r>
              <a:rPr lang="zh-CN" altLang="en-US" dirty="0"/>
              <a:t>（</a:t>
            </a:r>
            <a:r>
              <a:rPr lang="en-US" altLang="zh-CN" dirty="0"/>
              <a:t>1</a:t>
            </a:r>
            <a:r>
              <a:rPr lang="zh-CN" altLang="en-US" dirty="0"/>
              <a:t>）画布（</a:t>
            </a:r>
            <a:r>
              <a:rPr lang="en-US" altLang="zh-CN" dirty="0"/>
              <a:t>canvas</a:t>
            </a:r>
            <a:r>
              <a:rPr lang="zh-CN" altLang="en-US" dirty="0"/>
              <a:t>）</a:t>
            </a:r>
          </a:p>
          <a:p>
            <a:pPr marL="0" indent="0">
              <a:buNone/>
            </a:pPr>
            <a:r>
              <a:rPr lang="zh-CN" altLang="zh-CN" dirty="0"/>
              <a:t>（</a:t>
            </a:r>
            <a:r>
              <a:rPr lang="en-US" altLang="zh-CN" dirty="0"/>
              <a:t>2</a:t>
            </a:r>
            <a:r>
              <a:rPr lang="zh-CN" altLang="zh-CN" dirty="0"/>
              <a:t>）颜色体系</a:t>
            </a:r>
          </a:p>
          <a:p>
            <a:pPr marL="0" indent="0">
              <a:buNone/>
            </a:pPr>
            <a:r>
              <a:rPr lang="zh-CN" altLang="zh-CN" dirty="0"/>
              <a:t>（</a:t>
            </a:r>
            <a:r>
              <a:rPr lang="en-US" altLang="zh-CN" dirty="0"/>
              <a:t>3</a:t>
            </a:r>
            <a:r>
              <a:rPr lang="zh-CN" altLang="zh-CN" dirty="0"/>
              <a:t>）画笔</a:t>
            </a:r>
          </a:p>
          <a:p>
            <a:pPr marL="0" indent="0">
              <a:buNone/>
            </a:pPr>
            <a:r>
              <a:rPr lang="zh-CN" altLang="zh-CN" dirty="0"/>
              <a:t>（</a:t>
            </a:r>
            <a:r>
              <a:rPr lang="en-US" altLang="zh-CN" dirty="0"/>
              <a:t>4</a:t>
            </a:r>
            <a:r>
              <a:rPr lang="zh-CN" altLang="zh-CN" dirty="0"/>
              <a:t>）坐标系</a:t>
            </a:r>
          </a:p>
          <a:p>
            <a:pPr marL="514350" indent="-514350">
              <a:buAutoNum type="arabicPeriod" startAt="2"/>
            </a:pPr>
            <a:r>
              <a:rPr lang="en-US" altLang="zh-CN" dirty="0" smtClean="0"/>
              <a:t>turtle</a:t>
            </a:r>
            <a:r>
              <a:rPr lang="zh-CN" altLang="en-US" dirty="0"/>
              <a:t>绘图的基本</a:t>
            </a:r>
            <a:r>
              <a:rPr lang="zh-CN" altLang="en-US" dirty="0" smtClean="0"/>
              <a:t>步骤</a:t>
            </a:r>
            <a:endParaRPr lang="en-US" altLang="zh-CN" dirty="0" smtClean="0"/>
          </a:p>
          <a:p>
            <a:pPr lvl="1"/>
            <a:r>
              <a:rPr lang="zh-CN" altLang="en-US" dirty="0"/>
              <a:t>绘图的主要步骤有以下几个方面：导入</a:t>
            </a:r>
            <a:r>
              <a:rPr lang="en-US" altLang="zh-CN" dirty="0"/>
              <a:t>turtle</a:t>
            </a:r>
            <a:r>
              <a:rPr lang="zh-CN" altLang="en-US" dirty="0"/>
              <a:t>模块→设置画布→创建小海龟对象→设置画笔属性→控制海龟移动绘制图形→色彩填充等。</a:t>
            </a:r>
          </a:p>
        </p:txBody>
      </p:sp>
    </p:spTree>
    <p:extLst>
      <p:ext uri="{BB962C8B-B14F-4D97-AF65-F5344CB8AC3E}">
        <p14:creationId xmlns:p14="http://schemas.microsoft.com/office/powerpoint/2010/main" val="17743912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a:t>
            </a:r>
            <a:r>
              <a:rPr lang="en-US" altLang="zh-CN" dirty="0"/>
              <a:t>1</a:t>
            </a:r>
            <a:r>
              <a:rPr lang="zh-CN" altLang="en-US" dirty="0"/>
              <a:t>）画布（</a:t>
            </a:r>
            <a:r>
              <a:rPr lang="en-US" altLang="zh-CN" dirty="0"/>
              <a:t>canvas</a:t>
            </a:r>
            <a:r>
              <a:rPr lang="zh-CN" altLang="en-US" dirty="0"/>
              <a:t>）</a:t>
            </a:r>
            <a:br>
              <a:rPr lang="zh-CN" altLang="en-US" dirty="0"/>
            </a:br>
            <a:endParaRPr lang="zh-CN" altLang="en-US" dirty="0"/>
          </a:p>
        </p:txBody>
      </p:sp>
      <p:sp>
        <p:nvSpPr>
          <p:cNvPr id="3" name="内容占位符 2"/>
          <p:cNvSpPr>
            <a:spLocks noGrp="1"/>
          </p:cNvSpPr>
          <p:nvPr>
            <p:ph idx="1"/>
          </p:nvPr>
        </p:nvSpPr>
        <p:spPr/>
        <p:txBody>
          <a:bodyPr>
            <a:normAutofit fontScale="92500"/>
          </a:bodyPr>
          <a:lstStyle/>
          <a:p>
            <a:r>
              <a:rPr lang="zh-CN" altLang="en-US" dirty="0" smtClean="0"/>
              <a:t>画布</a:t>
            </a:r>
            <a:r>
              <a:rPr lang="zh-CN" altLang="en-US" dirty="0"/>
              <a:t>是绘图的</a:t>
            </a:r>
            <a:r>
              <a:rPr lang="zh-CN" altLang="en-US" dirty="0" smtClean="0"/>
              <a:t>工作区</a:t>
            </a:r>
            <a:endParaRPr lang="en-US" altLang="zh-CN" dirty="0" smtClean="0"/>
          </a:p>
          <a:p>
            <a:r>
              <a:rPr lang="zh-CN" altLang="en-US" dirty="0" smtClean="0"/>
              <a:t>画布</a:t>
            </a:r>
            <a:r>
              <a:rPr lang="zh-CN" altLang="en-US" dirty="0"/>
              <a:t>的操作主要是设置它的大小和初始位置。设置画布宽、高和背景颜色</a:t>
            </a:r>
            <a:r>
              <a:rPr lang="zh-CN" altLang="en-US" dirty="0" smtClean="0"/>
              <a:t>的常用命令：</a:t>
            </a:r>
            <a:endParaRPr lang="zh-CN" altLang="en-US" dirty="0"/>
          </a:p>
          <a:p>
            <a:pPr marL="0" indent="0">
              <a:buNone/>
            </a:pPr>
            <a:r>
              <a:rPr lang="en-US" altLang="zh-CN" dirty="0" err="1"/>
              <a:t>turtle.screensize</a:t>
            </a:r>
            <a:r>
              <a:rPr lang="en-US" altLang="zh-CN" dirty="0"/>
              <a:t>(</a:t>
            </a:r>
            <a:r>
              <a:rPr lang="en-US" altLang="zh-CN" dirty="0" err="1"/>
              <a:t>canvwidth</a:t>
            </a:r>
            <a:r>
              <a:rPr lang="en-US" altLang="zh-CN" dirty="0"/>
              <a:t>=None, </a:t>
            </a:r>
            <a:r>
              <a:rPr lang="en-US" altLang="zh-CN" dirty="0" err="1"/>
              <a:t>canvheight</a:t>
            </a:r>
            <a:r>
              <a:rPr lang="en-US" altLang="zh-CN" dirty="0"/>
              <a:t>=None, </a:t>
            </a:r>
            <a:r>
              <a:rPr lang="en-US" altLang="zh-CN" dirty="0" err="1"/>
              <a:t>bg</a:t>
            </a:r>
            <a:r>
              <a:rPr lang="en-US" altLang="zh-CN" dirty="0"/>
              <a:t>=None)</a:t>
            </a:r>
          </a:p>
          <a:p>
            <a:pPr lvl="1"/>
            <a:r>
              <a:rPr lang="en-US" altLang="zh-CN" dirty="0" err="1" smtClean="0"/>
              <a:t>canvwidth</a:t>
            </a:r>
            <a:r>
              <a:rPr lang="en-US" altLang="zh-CN" dirty="0"/>
              <a:t>, </a:t>
            </a:r>
            <a:r>
              <a:rPr lang="en-US" altLang="zh-CN" dirty="0" err="1" smtClean="0"/>
              <a:t>canvheight</a:t>
            </a:r>
            <a:r>
              <a:rPr lang="zh-CN" altLang="en-US" dirty="0" smtClean="0"/>
              <a:t>参数：画布</a:t>
            </a:r>
            <a:r>
              <a:rPr lang="zh-CN" altLang="en-US" dirty="0"/>
              <a:t>的宽度和高度，单位是</a:t>
            </a:r>
            <a:r>
              <a:rPr lang="zh-CN" altLang="en-US" dirty="0" smtClean="0"/>
              <a:t>像素</a:t>
            </a:r>
            <a:endParaRPr lang="en-US" altLang="zh-CN" dirty="0" smtClean="0"/>
          </a:p>
          <a:p>
            <a:pPr lvl="1"/>
            <a:r>
              <a:rPr lang="en-US" altLang="zh-CN" dirty="0" err="1" smtClean="0"/>
              <a:t>bg</a:t>
            </a:r>
            <a:r>
              <a:rPr lang="zh-CN" altLang="en-US" dirty="0" smtClean="0"/>
              <a:t>参数</a:t>
            </a:r>
            <a:r>
              <a:rPr lang="zh-CN" altLang="en-US" dirty="0"/>
              <a:t>是背景色</a:t>
            </a:r>
            <a:r>
              <a:rPr lang="zh-CN" altLang="en-US" dirty="0" smtClean="0"/>
              <a:t>。</a:t>
            </a:r>
            <a:endParaRPr lang="en-US" altLang="zh-CN" dirty="0" smtClean="0"/>
          </a:p>
          <a:p>
            <a:pPr marL="0" indent="0">
              <a:buNone/>
            </a:pPr>
            <a:r>
              <a:rPr lang="en-US" altLang="zh-CN" dirty="0" err="1" smtClean="0"/>
              <a:t>turtle.screensize</a:t>
            </a:r>
            <a:r>
              <a:rPr lang="en-US" altLang="zh-CN" dirty="0" smtClean="0"/>
              <a:t>(800,600</a:t>
            </a:r>
            <a:r>
              <a:rPr lang="en-US" altLang="zh-CN" dirty="0"/>
              <a:t>, "green")</a:t>
            </a:r>
            <a:r>
              <a:rPr lang="zh-CN" altLang="en-US" dirty="0" smtClean="0"/>
              <a:t>。</a:t>
            </a:r>
            <a:endParaRPr lang="en-US" altLang="zh-CN" dirty="0" smtClean="0"/>
          </a:p>
          <a:p>
            <a:pPr marL="0" indent="0">
              <a:buNone/>
            </a:pPr>
            <a:r>
              <a:rPr lang="en-US" altLang="zh-CN" dirty="0" err="1" smtClean="0"/>
              <a:t>turtle.screensize</a:t>
            </a:r>
            <a:r>
              <a:rPr lang="en-US" altLang="zh-CN" dirty="0" smtClean="0"/>
              <a:t>()</a:t>
            </a:r>
            <a:r>
              <a:rPr lang="zh-CN" altLang="en-US" dirty="0" smtClean="0"/>
              <a:t>：默认</a:t>
            </a:r>
            <a:r>
              <a:rPr lang="zh-CN" altLang="en-US" dirty="0"/>
              <a:t>设置为</a:t>
            </a:r>
            <a:r>
              <a:rPr lang="en-US" altLang="zh-CN" dirty="0"/>
              <a:t>400</a:t>
            </a:r>
            <a:r>
              <a:rPr lang="zh-CN" altLang="en-US" dirty="0"/>
              <a:t>、</a:t>
            </a:r>
            <a:r>
              <a:rPr lang="en-US" altLang="zh-CN" dirty="0"/>
              <a:t>300</a:t>
            </a:r>
            <a:r>
              <a:rPr lang="zh-CN" altLang="en-US" dirty="0"/>
              <a:t>和白色</a:t>
            </a:r>
            <a:r>
              <a:rPr lang="zh-CN" altLang="en-US" dirty="0" smtClean="0"/>
              <a:t>。</a:t>
            </a:r>
            <a:endParaRPr lang="zh-CN" altLang="en-US" dirty="0"/>
          </a:p>
        </p:txBody>
      </p:sp>
    </p:spTree>
    <p:extLst>
      <p:ext uri="{BB962C8B-B14F-4D97-AF65-F5344CB8AC3E}">
        <p14:creationId xmlns:p14="http://schemas.microsoft.com/office/powerpoint/2010/main" val="3366049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同侧圆角矩形 1"/>
          <p:cNvSpPr/>
          <p:nvPr/>
        </p:nvSpPr>
        <p:spPr>
          <a:xfrm rot="5400000" flipH="1">
            <a:off x="8043377" y="2112471"/>
            <a:ext cx="1080000" cy="4944736"/>
          </a:xfrm>
          <a:prstGeom prst="round2SameRect">
            <a:avLst>
              <a:gd name="adj1" fmla="val 50000"/>
              <a:gd name="adj2" fmla="val 0"/>
            </a:avLst>
          </a:prstGeom>
          <a:solidFill>
            <a:schemeClr val="accent1"/>
          </a:solidFill>
          <a:ln w="9525">
            <a:solidFill>
              <a:schemeClr val="accent2">
                <a:lumMod val="40000"/>
                <a:lumOff val="60000"/>
              </a:schemeClr>
            </a:solidFill>
          </a:ln>
          <a:effectLst>
            <a:outerShdw blurRad="88900" dist="635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同侧圆角矩形 2"/>
          <p:cNvSpPr/>
          <p:nvPr/>
        </p:nvSpPr>
        <p:spPr>
          <a:xfrm rot="16200000">
            <a:off x="3179976" y="-350994"/>
            <a:ext cx="1080000" cy="4944736"/>
          </a:xfrm>
          <a:prstGeom prst="round2SameRect">
            <a:avLst>
              <a:gd name="adj1" fmla="val 50000"/>
              <a:gd name="adj2" fmla="val 0"/>
            </a:avLst>
          </a:prstGeom>
          <a:solidFill>
            <a:schemeClr val="accent1"/>
          </a:solidFill>
          <a:ln w="9525">
            <a:solidFill>
              <a:schemeClr val="bg1"/>
            </a:solidFill>
          </a:ln>
          <a:effectLst>
            <a:outerShdw blurRad="88900" dist="635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20"/>
          <p:cNvSpPr/>
          <p:nvPr/>
        </p:nvSpPr>
        <p:spPr>
          <a:xfrm>
            <a:off x="4293657" y="1556090"/>
            <a:ext cx="3644240" cy="3608259"/>
          </a:xfrm>
          <a:prstGeom prst="ellipse">
            <a:avLst/>
          </a:prstGeom>
          <a:solidFill>
            <a:schemeClr val="bg1"/>
          </a:solidFill>
          <a:ln w="15875">
            <a:solidFill>
              <a:srgbClr val="20386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4000" dirty="0">
              <a:latin typeface="微软雅黑" panose="020B0503020204020204" pitchFamily="34" charset="-122"/>
              <a:ea typeface="微软雅黑" panose="020B0503020204020204" pitchFamily="34" charset="-122"/>
            </a:endParaRPr>
          </a:p>
        </p:txBody>
      </p:sp>
      <p:sp>
        <p:nvSpPr>
          <p:cNvPr id="5" name="圆角矩形 20"/>
          <p:cNvSpPr/>
          <p:nvPr/>
        </p:nvSpPr>
        <p:spPr>
          <a:xfrm>
            <a:off x="4439816" y="1700808"/>
            <a:ext cx="3351918" cy="3318823"/>
          </a:xfrm>
          <a:prstGeom prst="ellipse">
            <a:avLst/>
          </a:prstGeom>
          <a:solidFill>
            <a:schemeClr val="accent1"/>
          </a:solidFill>
          <a:ln w="9525">
            <a:solidFill>
              <a:schemeClr val="bg1"/>
            </a:solidFill>
          </a:ln>
          <a:effectLst>
            <a:outerShdw blurRad="88900" dist="635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4995265" y="2772368"/>
            <a:ext cx="2241020" cy="1175702"/>
          </a:xfrm>
          <a:prstGeom prst="rect">
            <a:avLst/>
          </a:prstGeom>
        </p:spPr>
        <p:txBody>
          <a:bodyPr wrap="square" lIns="91436" tIns="45718" rIns="91436" bIns="45718" anchor="ctr" anchorCtr="0">
            <a:spAutoFit/>
          </a:bodyPr>
          <a:lstStyle/>
          <a:p>
            <a:pPr algn="ctr">
              <a:lnSpc>
                <a:spcPct val="130000"/>
              </a:lnSpc>
            </a:pPr>
            <a:r>
              <a:rPr lang="zh-CN" altLang="en-US" sz="6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来源</a:t>
            </a:r>
            <a:endParaRPr lang="en-US" altLang="zh-CN" sz="6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 name="矩形 6"/>
          <p:cNvSpPr/>
          <p:nvPr/>
        </p:nvSpPr>
        <p:spPr>
          <a:xfrm>
            <a:off x="1610889" y="1726711"/>
            <a:ext cx="1441003" cy="670116"/>
          </a:xfrm>
          <a:prstGeom prst="rect">
            <a:avLst/>
          </a:prstGeom>
        </p:spPr>
        <p:txBody>
          <a:bodyPr wrap="square" lIns="91436" tIns="45718" rIns="91436" bIns="45718" anchor="ctr" anchorCtr="0">
            <a:spAutoFit/>
          </a:bodyPr>
          <a:lstStyle/>
          <a:p>
            <a:pPr>
              <a:lnSpc>
                <a:spcPct val="130000"/>
              </a:lnSpc>
            </a:pPr>
            <a:r>
              <a:rPr lang="zh-CN" altLang="en-US" sz="3200" dirty="0">
                <a:solidFill>
                  <a:schemeClr val="bg1"/>
                </a:solidFill>
                <a:latin typeface="微软雅黑" panose="020B0503020204020204" pitchFamily="34" charset="-122"/>
                <a:ea typeface="微软雅黑" panose="020B0503020204020204" pitchFamily="34" charset="-122"/>
              </a:rPr>
              <a:t>标准库</a:t>
            </a:r>
          </a:p>
        </p:txBody>
      </p:sp>
      <p:sp>
        <p:nvSpPr>
          <p:cNvPr id="8" name="矩形 7"/>
          <p:cNvSpPr/>
          <p:nvPr/>
        </p:nvSpPr>
        <p:spPr>
          <a:xfrm>
            <a:off x="8007377" y="4218587"/>
            <a:ext cx="2716593" cy="670116"/>
          </a:xfrm>
          <a:prstGeom prst="rect">
            <a:avLst/>
          </a:prstGeom>
        </p:spPr>
        <p:txBody>
          <a:bodyPr wrap="square" lIns="91436" tIns="45718" rIns="91436" bIns="45718">
            <a:spAutoFit/>
          </a:bodyPr>
          <a:lstStyle/>
          <a:p>
            <a:pPr>
              <a:lnSpc>
                <a:spcPct val="130000"/>
              </a:lnSpc>
            </a:pPr>
            <a:r>
              <a:rPr lang="zh-CN" altLang="en-US" sz="3200" dirty="0">
                <a:solidFill>
                  <a:schemeClr val="bg1"/>
                </a:solidFill>
                <a:latin typeface="微软雅黑" panose="020B0503020204020204" pitchFamily="34" charset="-122"/>
                <a:ea typeface="微软雅黑" panose="020B0503020204020204" pitchFamily="34" charset="-122"/>
              </a:rPr>
              <a:t>扩展库</a:t>
            </a:r>
          </a:p>
        </p:txBody>
      </p:sp>
      <p:sp>
        <p:nvSpPr>
          <p:cNvPr id="11" name="文本框 10"/>
          <p:cNvSpPr txBox="1"/>
          <p:nvPr/>
        </p:nvSpPr>
        <p:spPr>
          <a:xfrm>
            <a:off x="1501035" y="2829360"/>
            <a:ext cx="2366730" cy="2893096"/>
          </a:xfrm>
          <a:prstGeom prst="rect">
            <a:avLst/>
          </a:prstGeom>
          <a:noFill/>
        </p:spPr>
        <p:txBody>
          <a:bodyPr wrap="none" lIns="91436" tIns="45718" rIns="91436" bIns="45718" rtlCol="0">
            <a:spAutoFit/>
          </a:bodyPr>
          <a:lstStyle/>
          <a:p>
            <a:pPr marL="457200" indent="-457200">
              <a:lnSpc>
                <a:spcPct val="130000"/>
              </a:lnSpc>
              <a:buFont typeface="Arial" panose="020B0604020202020204" pitchFamily="34" charset="0"/>
              <a:buChar char="•"/>
            </a:pPr>
            <a:r>
              <a:rPr lang="zh-CN" altLang="en-US" sz="2800" dirty="0" smtClean="0">
                <a:solidFill>
                  <a:srgbClr val="203864"/>
                </a:solidFill>
                <a:latin typeface="Segoe UI Semilight" panose="020B0402040204020203" pitchFamily="34" charset="0"/>
                <a:ea typeface="微软雅黑" panose="020B0503020204020204" pitchFamily="34" charset="-122"/>
                <a:cs typeface="Segoe UI Semilight" panose="020B0402040204020203" pitchFamily="34" charset="0"/>
              </a:rPr>
              <a:t>默认安装</a:t>
            </a:r>
            <a:endParaRPr lang="en-US" altLang="zh-CN" sz="2800" dirty="0" smtClean="0">
              <a:solidFill>
                <a:srgbClr val="203864"/>
              </a:solidFill>
              <a:latin typeface="Segoe UI Semilight" panose="020B0402040204020203" pitchFamily="34" charset="0"/>
              <a:ea typeface="微软雅黑" panose="020B0503020204020204" pitchFamily="34" charset="-122"/>
              <a:cs typeface="Segoe UI Semilight" panose="020B0402040204020203" pitchFamily="34" charset="0"/>
            </a:endParaRPr>
          </a:p>
          <a:p>
            <a:pPr marL="457200" indent="-457200">
              <a:lnSpc>
                <a:spcPct val="130000"/>
              </a:lnSpc>
              <a:buFont typeface="Arial" panose="020B0604020202020204" pitchFamily="34" charset="0"/>
              <a:buChar char="•"/>
            </a:pPr>
            <a:r>
              <a:rPr lang="en-US" altLang="zh-CN" sz="2800" dirty="0">
                <a:solidFill>
                  <a:srgbClr val="203864"/>
                </a:solidFill>
                <a:latin typeface="Segoe UI Semilight" panose="020B0402040204020203" pitchFamily="34" charset="0"/>
                <a:ea typeface="微软雅黑" panose="020B0503020204020204" pitchFamily="34" charset="-122"/>
                <a:cs typeface="Segoe UI Semilight" panose="020B0402040204020203" pitchFamily="34" charset="0"/>
              </a:rPr>
              <a:t>math</a:t>
            </a:r>
            <a:r>
              <a:rPr lang="zh-CN" altLang="en-US" sz="2800" dirty="0">
                <a:solidFill>
                  <a:srgbClr val="203864"/>
                </a:solidFill>
                <a:latin typeface="Segoe UI Semilight" panose="020B0402040204020203" pitchFamily="34" charset="0"/>
                <a:ea typeface="微软雅黑" panose="020B0503020204020204" pitchFamily="34" charset="-122"/>
                <a:cs typeface="Segoe UI Semilight" panose="020B0402040204020203" pitchFamily="34" charset="0"/>
              </a:rPr>
              <a:t>库</a:t>
            </a:r>
          </a:p>
          <a:p>
            <a:pPr marL="457200" indent="-457200">
              <a:lnSpc>
                <a:spcPct val="130000"/>
              </a:lnSpc>
              <a:buFont typeface="Arial" panose="020B0604020202020204" pitchFamily="34" charset="0"/>
              <a:buChar char="•"/>
            </a:pPr>
            <a:r>
              <a:rPr lang="en-US" altLang="zh-CN" sz="2800" dirty="0" smtClean="0">
                <a:solidFill>
                  <a:srgbClr val="203864"/>
                </a:solidFill>
                <a:latin typeface="Segoe UI Semilight" panose="020B0402040204020203" pitchFamily="34" charset="0"/>
                <a:ea typeface="微软雅黑" panose="020B0503020204020204" pitchFamily="34" charset="-122"/>
                <a:cs typeface="Segoe UI Semilight" panose="020B0402040204020203" pitchFamily="34" charset="0"/>
              </a:rPr>
              <a:t>random</a:t>
            </a:r>
            <a:r>
              <a:rPr lang="zh-CN" altLang="en-US" sz="2800" dirty="0">
                <a:solidFill>
                  <a:srgbClr val="203864"/>
                </a:solidFill>
                <a:latin typeface="Segoe UI Semilight" panose="020B0402040204020203" pitchFamily="34" charset="0"/>
                <a:ea typeface="微软雅黑" panose="020B0503020204020204" pitchFamily="34" charset="-122"/>
                <a:cs typeface="Segoe UI Semilight" panose="020B0402040204020203" pitchFamily="34" charset="0"/>
              </a:rPr>
              <a:t>库</a:t>
            </a:r>
          </a:p>
          <a:p>
            <a:pPr marL="457200" indent="-457200">
              <a:lnSpc>
                <a:spcPct val="130000"/>
              </a:lnSpc>
              <a:buFont typeface="Arial" panose="020B0604020202020204" pitchFamily="34" charset="0"/>
              <a:buChar char="•"/>
            </a:pPr>
            <a:r>
              <a:rPr lang="en-US" altLang="zh-CN" sz="2800" dirty="0" smtClean="0">
                <a:solidFill>
                  <a:srgbClr val="203864"/>
                </a:solidFill>
                <a:latin typeface="Segoe UI Semilight" panose="020B0402040204020203" pitchFamily="34" charset="0"/>
                <a:ea typeface="微软雅黑" panose="020B0503020204020204" pitchFamily="34" charset="-122"/>
                <a:cs typeface="Segoe UI Semilight" panose="020B0402040204020203" pitchFamily="34" charset="0"/>
              </a:rPr>
              <a:t>time</a:t>
            </a:r>
            <a:r>
              <a:rPr lang="zh-CN" altLang="en-US" sz="2800" dirty="0" smtClean="0">
                <a:solidFill>
                  <a:srgbClr val="203864"/>
                </a:solidFill>
                <a:latin typeface="Segoe UI Semilight" panose="020B0402040204020203" pitchFamily="34" charset="0"/>
                <a:ea typeface="微软雅黑" panose="020B0503020204020204" pitchFamily="34" charset="-122"/>
                <a:cs typeface="Segoe UI Semilight" panose="020B0402040204020203" pitchFamily="34" charset="0"/>
              </a:rPr>
              <a:t>库</a:t>
            </a:r>
            <a:endParaRPr lang="en-US" altLang="zh-CN" sz="2800" dirty="0" smtClean="0">
              <a:solidFill>
                <a:srgbClr val="203864"/>
              </a:solidFill>
              <a:latin typeface="Segoe UI Semilight" panose="020B0402040204020203" pitchFamily="34" charset="0"/>
              <a:ea typeface="微软雅黑" panose="020B0503020204020204" pitchFamily="34" charset="-122"/>
              <a:cs typeface="Segoe UI Semilight" panose="020B0402040204020203" pitchFamily="34" charset="0"/>
            </a:endParaRPr>
          </a:p>
          <a:p>
            <a:pPr marL="457200" indent="-457200">
              <a:lnSpc>
                <a:spcPct val="130000"/>
              </a:lnSpc>
              <a:buFont typeface="Arial" panose="020B0604020202020204" pitchFamily="34" charset="0"/>
              <a:buChar char="•"/>
            </a:pPr>
            <a:r>
              <a:rPr lang="en-US" altLang="zh-CN" sz="2800" dirty="0" err="1" smtClean="0">
                <a:solidFill>
                  <a:srgbClr val="203864"/>
                </a:solidFill>
                <a:latin typeface="Segoe UI Semilight" panose="020B0402040204020203" pitchFamily="34" charset="0"/>
                <a:ea typeface="微软雅黑" panose="020B0503020204020204" pitchFamily="34" charset="-122"/>
                <a:cs typeface="Segoe UI Semilight" panose="020B0402040204020203" pitchFamily="34" charset="0"/>
              </a:rPr>
              <a:t>datetime</a:t>
            </a:r>
            <a:r>
              <a:rPr lang="zh-CN" altLang="en-US" sz="2800" dirty="0">
                <a:solidFill>
                  <a:srgbClr val="203864"/>
                </a:solidFill>
                <a:latin typeface="Segoe UI Semilight" panose="020B0402040204020203" pitchFamily="34" charset="0"/>
                <a:ea typeface="微软雅黑" panose="020B0503020204020204" pitchFamily="34" charset="-122"/>
                <a:cs typeface="Segoe UI Semilight" panose="020B0402040204020203" pitchFamily="34" charset="0"/>
              </a:rPr>
              <a:t>库</a:t>
            </a:r>
          </a:p>
        </p:txBody>
      </p:sp>
      <p:sp>
        <p:nvSpPr>
          <p:cNvPr id="15" name="文本框 14"/>
          <p:cNvSpPr txBox="1"/>
          <p:nvPr/>
        </p:nvSpPr>
        <p:spPr>
          <a:xfrm>
            <a:off x="8184232" y="552080"/>
            <a:ext cx="3159831" cy="3453249"/>
          </a:xfrm>
          <a:prstGeom prst="rect">
            <a:avLst/>
          </a:prstGeom>
          <a:noFill/>
        </p:spPr>
        <p:txBody>
          <a:bodyPr wrap="none" lIns="91436" tIns="45718" rIns="91436" bIns="45718" rtlCol="0">
            <a:spAutoFit/>
          </a:bodyPr>
          <a:lstStyle/>
          <a:p>
            <a:pPr marL="457200" indent="-457200">
              <a:lnSpc>
                <a:spcPct val="130000"/>
              </a:lnSpc>
              <a:buFont typeface="Arial" panose="020B0604020202020204" pitchFamily="34" charset="0"/>
              <a:buChar char="•"/>
            </a:pPr>
            <a:r>
              <a:rPr lang="zh-CN" altLang="en-US" sz="2800" dirty="0" smtClean="0">
                <a:solidFill>
                  <a:srgbClr val="203864"/>
                </a:solidFill>
                <a:latin typeface="Segoe UI Semilight" panose="020B0402040204020203" pitchFamily="34" charset="0"/>
                <a:ea typeface="微软雅黑" panose="020B0503020204020204" pitchFamily="34" charset="-122"/>
                <a:cs typeface="Segoe UI Semilight" panose="020B0402040204020203" pitchFamily="34" charset="0"/>
              </a:rPr>
              <a:t>安装后才能使用</a:t>
            </a:r>
            <a:endParaRPr lang="en-US" altLang="zh-CN" sz="2800" dirty="0" smtClean="0">
              <a:solidFill>
                <a:srgbClr val="203864"/>
              </a:solidFill>
              <a:latin typeface="Segoe UI Semilight" panose="020B0402040204020203" pitchFamily="34" charset="0"/>
              <a:ea typeface="微软雅黑" panose="020B0503020204020204" pitchFamily="34" charset="-122"/>
              <a:cs typeface="Segoe UI Semilight" panose="020B0402040204020203" pitchFamily="34" charset="0"/>
            </a:endParaRPr>
          </a:p>
          <a:p>
            <a:pPr marL="457200" indent="-457200">
              <a:lnSpc>
                <a:spcPct val="130000"/>
              </a:lnSpc>
              <a:buFont typeface="Arial" panose="020B0604020202020204" pitchFamily="34" charset="0"/>
              <a:buChar char="•"/>
            </a:pPr>
            <a:r>
              <a:rPr lang="en-US" altLang="zh-CN" sz="2800" dirty="0">
                <a:solidFill>
                  <a:srgbClr val="203864"/>
                </a:solidFill>
                <a:latin typeface="Segoe UI Semilight" panose="020B0402040204020203" pitchFamily="34" charset="0"/>
                <a:ea typeface="微软雅黑" panose="020B0503020204020204" pitchFamily="34" charset="-122"/>
                <a:cs typeface="Segoe UI Semilight" panose="020B0402040204020203" pitchFamily="34" charset="0"/>
              </a:rPr>
              <a:t>turtle</a:t>
            </a:r>
            <a:r>
              <a:rPr lang="zh-CN" altLang="en-US" sz="2800" dirty="0" smtClean="0">
                <a:solidFill>
                  <a:srgbClr val="203864"/>
                </a:solidFill>
                <a:latin typeface="Segoe UI Semilight" panose="020B0402040204020203" pitchFamily="34" charset="0"/>
                <a:ea typeface="微软雅黑" panose="020B0503020204020204" pitchFamily="34" charset="-122"/>
                <a:cs typeface="Segoe UI Semilight" panose="020B0402040204020203" pitchFamily="34" charset="0"/>
              </a:rPr>
              <a:t>库</a:t>
            </a:r>
            <a:endParaRPr lang="en-US" altLang="zh-CN" sz="2800" dirty="0" smtClean="0">
              <a:solidFill>
                <a:srgbClr val="203864"/>
              </a:solidFill>
              <a:latin typeface="Segoe UI Semilight" panose="020B0402040204020203" pitchFamily="34" charset="0"/>
              <a:ea typeface="微软雅黑" panose="020B0503020204020204" pitchFamily="34" charset="-122"/>
              <a:cs typeface="Segoe UI Semilight" panose="020B0402040204020203" pitchFamily="34" charset="0"/>
            </a:endParaRPr>
          </a:p>
          <a:p>
            <a:pPr marL="457200" indent="-457200">
              <a:lnSpc>
                <a:spcPct val="130000"/>
              </a:lnSpc>
              <a:buFont typeface="Arial" panose="020B0604020202020204" pitchFamily="34" charset="0"/>
              <a:buChar char="•"/>
            </a:pPr>
            <a:r>
              <a:rPr lang="en-US" altLang="zh-CN" sz="2800" dirty="0" err="1">
                <a:solidFill>
                  <a:srgbClr val="203864"/>
                </a:solidFill>
                <a:latin typeface="Segoe UI Semilight" panose="020B0402040204020203" pitchFamily="34" charset="0"/>
                <a:ea typeface="微软雅黑" panose="020B0503020204020204" pitchFamily="34" charset="-122"/>
                <a:cs typeface="Segoe UI Semilight" panose="020B0402040204020203" pitchFamily="34" charset="0"/>
              </a:rPr>
              <a:t>jieba</a:t>
            </a:r>
            <a:r>
              <a:rPr lang="zh-CN" altLang="en-US" sz="2800" dirty="0">
                <a:solidFill>
                  <a:srgbClr val="203864"/>
                </a:solidFill>
                <a:latin typeface="Segoe UI Semilight" panose="020B0402040204020203" pitchFamily="34" charset="0"/>
                <a:ea typeface="微软雅黑" panose="020B0503020204020204" pitchFamily="34" charset="-122"/>
                <a:cs typeface="Segoe UI Semilight" panose="020B0402040204020203" pitchFamily="34" charset="0"/>
              </a:rPr>
              <a:t>库</a:t>
            </a:r>
          </a:p>
          <a:p>
            <a:pPr marL="457200" indent="-457200">
              <a:lnSpc>
                <a:spcPct val="130000"/>
              </a:lnSpc>
              <a:buFont typeface="Arial" panose="020B0604020202020204" pitchFamily="34" charset="0"/>
              <a:buChar char="•"/>
            </a:pPr>
            <a:r>
              <a:rPr lang="en-US" altLang="zh-CN" sz="2800" dirty="0" err="1" smtClean="0">
                <a:solidFill>
                  <a:srgbClr val="203864"/>
                </a:solidFill>
                <a:latin typeface="Segoe UI Semilight" panose="020B0402040204020203" pitchFamily="34" charset="0"/>
                <a:ea typeface="微软雅黑" panose="020B0503020204020204" pitchFamily="34" charset="-122"/>
                <a:cs typeface="Segoe UI Semilight" panose="020B0402040204020203" pitchFamily="34" charset="0"/>
              </a:rPr>
              <a:t>wordcloud</a:t>
            </a:r>
            <a:r>
              <a:rPr lang="zh-CN" altLang="en-US" sz="2800" dirty="0">
                <a:solidFill>
                  <a:srgbClr val="203864"/>
                </a:solidFill>
                <a:latin typeface="Segoe UI Semilight" panose="020B0402040204020203" pitchFamily="34" charset="0"/>
                <a:ea typeface="微软雅黑" panose="020B0503020204020204" pitchFamily="34" charset="-122"/>
                <a:cs typeface="Segoe UI Semilight" panose="020B0402040204020203" pitchFamily="34" charset="0"/>
              </a:rPr>
              <a:t>库</a:t>
            </a:r>
          </a:p>
          <a:p>
            <a:pPr marL="457200" indent="-457200">
              <a:lnSpc>
                <a:spcPct val="130000"/>
              </a:lnSpc>
              <a:buFont typeface="Arial" panose="020B0604020202020204" pitchFamily="34" charset="0"/>
              <a:buChar char="•"/>
            </a:pPr>
            <a:r>
              <a:rPr lang="en-US" altLang="zh-CN" sz="2800" dirty="0" err="1" smtClean="0">
                <a:solidFill>
                  <a:srgbClr val="203864"/>
                </a:solidFill>
                <a:latin typeface="Segoe UI Semilight" panose="020B0402040204020203" pitchFamily="34" charset="0"/>
                <a:ea typeface="微软雅黑" panose="020B0503020204020204" pitchFamily="34" charset="-122"/>
                <a:cs typeface="Segoe UI Semilight" panose="020B0402040204020203" pitchFamily="34" charset="0"/>
              </a:rPr>
              <a:t>pyinstaller</a:t>
            </a:r>
            <a:r>
              <a:rPr lang="zh-CN" altLang="en-US" sz="2800" dirty="0">
                <a:solidFill>
                  <a:srgbClr val="203864"/>
                </a:solidFill>
                <a:latin typeface="Segoe UI Semilight" panose="020B0402040204020203" pitchFamily="34" charset="0"/>
                <a:ea typeface="微软雅黑" panose="020B0503020204020204" pitchFamily="34" charset="-122"/>
                <a:cs typeface="Segoe UI Semilight" panose="020B0402040204020203" pitchFamily="34" charset="0"/>
              </a:rPr>
              <a:t>库</a:t>
            </a:r>
          </a:p>
          <a:p>
            <a:pPr marL="457200" indent="-457200">
              <a:lnSpc>
                <a:spcPct val="130000"/>
              </a:lnSpc>
              <a:buFont typeface="Arial" panose="020B0604020202020204" pitchFamily="34" charset="0"/>
              <a:buChar char="•"/>
            </a:pPr>
            <a:r>
              <a:rPr lang="zh-CN" altLang="en-US" sz="2800" dirty="0" smtClean="0">
                <a:solidFill>
                  <a:srgbClr val="203864"/>
                </a:solidFill>
                <a:latin typeface="Segoe UI Semilight" panose="020B0402040204020203" pitchFamily="34" charset="0"/>
                <a:ea typeface="微软雅黑" panose="020B0503020204020204" pitchFamily="34" charset="-122"/>
                <a:cs typeface="Segoe UI Semilight" panose="020B0402040204020203" pitchFamily="34" charset="0"/>
              </a:rPr>
              <a:t>其他库</a:t>
            </a:r>
            <a:endParaRPr lang="en-US" altLang="zh-CN" sz="2800" dirty="0" smtClean="0">
              <a:solidFill>
                <a:srgbClr val="203864"/>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Tree>
    <p:extLst>
      <p:ext uri="{BB962C8B-B14F-4D97-AF65-F5344CB8AC3E}">
        <p14:creationId xmlns:p14="http://schemas.microsoft.com/office/powerpoint/2010/main" val="1286707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a:t>
            </a:r>
            <a:r>
              <a:rPr lang="en-US" altLang="zh-CN" dirty="0"/>
              <a:t>1</a:t>
            </a:r>
            <a:r>
              <a:rPr lang="zh-CN" altLang="en-US" dirty="0"/>
              <a:t>）画布（</a:t>
            </a:r>
            <a:r>
              <a:rPr lang="en-US" altLang="zh-CN" dirty="0"/>
              <a:t>canvas</a:t>
            </a:r>
            <a:r>
              <a:rPr lang="zh-CN" altLang="en-US" dirty="0"/>
              <a:t>）</a:t>
            </a:r>
            <a:br>
              <a:rPr lang="zh-CN" altLang="en-US" dirty="0"/>
            </a:br>
            <a:endParaRPr lang="zh-CN" altLang="en-US" dirty="0"/>
          </a:p>
        </p:txBody>
      </p:sp>
      <p:sp>
        <p:nvSpPr>
          <p:cNvPr id="3" name="内容占位符 2"/>
          <p:cNvSpPr>
            <a:spLocks noGrp="1"/>
          </p:cNvSpPr>
          <p:nvPr>
            <p:ph idx="1"/>
          </p:nvPr>
        </p:nvSpPr>
        <p:spPr/>
        <p:txBody>
          <a:bodyPr>
            <a:normAutofit fontScale="92500" lnSpcReduction="20000"/>
          </a:bodyPr>
          <a:lstStyle/>
          <a:p>
            <a:r>
              <a:rPr lang="zh-CN" altLang="en-US" dirty="0" smtClean="0"/>
              <a:t>另</a:t>
            </a:r>
            <a:r>
              <a:rPr lang="zh-CN" altLang="en-US" dirty="0"/>
              <a:t>一个用于设置画布大小和初始位置的命令如下：</a:t>
            </a:r>
          </a:p>
          <a:p>
            <a:pPr marL="0" indent="0">
              <a:buNone/>
            </a:pPr>
            <a:r>
              <a:rPr lang="en-US" altLang="zh-CN" dirty="0" err="1"/>
              <a:t>turtle.setup</a:t>
            </a:r>
            <a:r>
              <a:rPr lang="en-US" altLang="zh-CN" dirty="0"/>
              <a:t>(width=0.5, height=0.75, </a:t>
            </a:r>
            <a:r>
              <a:rPr lang="en-US" altLang="zh-CN" dirty="0" err="1"/>
              <a:t>startx</a:t>
            </a:r>
            <a:r>
              <a:rPr lang="en-US" altLang="zh-CN" dirty="0"/>
              <a:t>=None, </a:t>
            </a:r>
            <a:r>
              <a:rPr lang="en-US" altLang="zh-CN" dirty="0" err="1"/>
              <a:t>starty</a:t>
            </a:r>
            <a:r>
              <a:rPr lang="en-US" altLang="zh-CN" dirty="0"/>
              <a:t>=None)</a:t>
            </a:r>
          </a:p>
          <a:p>
            <a:pPr lvl="1"/>
            <a:r>
              <a:rPr lang="zh-CN" altLang="en-US" dirty="0" smtClean="0"/>
              <a:t>参数</a:t>
            </a:r>
            <a:r>
              <a:rPr lang="en-US" altLang="zh-CN" dirty="0"/>
              <a:t>width</a:t>
            </a:r>
            <a:r>
              <a:rPr lang="zh-CN" altLang="en-US" dirty="0"/>
              <a:t>和</a:t>
            </a:r>
            <a:r>
              <a:rPr lang="en-US" altLang="zh-CN" dirty="0"/>
              <a:t>height</a:t>
            </a:r>
            <a:r>
              <a:rPr lang="zh-CN" altLang="en-US" dirty="0"/>
              <a:t>分别表示宽和</a:t>
            </a:r>
            <a:r>
              <a:rPr lang="zh-CN" altLang="en-US" dirty="0" smtClean="0"/>
              <a:t>高</a:t>
            </a:r>
            <a:endParaRPr lang="en-US" altLang="zh-CN" dirty="0" smtClean="0"/>
          </a:p>
          <a:p>
            <a:pPr lvl="2"/>
            <a:r>
              <a:rPr lang="zh-CN" altLang="en-US" dirty="0" smtClean="0"/>
              <a:t>使用</a:t>
            </a:r>
            <a:r>
              <a:rPr lang="zh-CN" altLang="en-US" dirty="0"/>
              <a:t>整数时单位是</a:t>
            </a:r>
            <a:r>
              <a:rPr lang="zh-CN" altLang="en-US" dirty="0" smtClean="0"/>
              <a:t>像素</a:t>
            </a:r>
            <a:endParaRPr lang="en-US" altLang="zh-CN" dirty="0" smtClean="0"/>
          </a:p>
          <a:p>
            <a:pPr lvl="2"/>
            <a:r>
              <a:rPr lang="zh-CN" altLang="en-US" dirty="0" smtClean="0"/>
              <a:t>使用</a:t>
            </a:r>
            <a:r>
              <a:rPr lang="zh-CN" altLang="en-US" dirty="0"/>
              <a:t>小数时则表示占据电脑屏幕的</a:t>
            </a:r>
            <a:r>
              <a:rPr lang="zh-CN" altLang="en-US" dirty="0" smtClean="0"/>
              <a:t>比例</a:t>
            </a:r>
            <a:endParaRPr lang="en-US" altLang="zh-CN" dirty="0" smtClean="0"/>
          </a:p>
          <a:p>
            <a:pPr marL="457200" lvl="1" indent="0">
              <a:buNone/>
            </a:pPr>
            <a:r>
              <a:rPr lang="en-US" altLang="zh-CN" dirty="0" err="1" smtClean="0"/>
              <a:t>turtle.setup</a:t>
            </a:r>
            <a:r>
              <a:rPr lang="en-US" altLang="zh-CN" dirty="0" smtClean="0"/>
              <a:t>(width=0.6,height=0.6</a:t>
            </a:r>
            <a:r>
              <a:rPr lang="en-US" altLang="zh-CN" dirty="0"/>
              <a:t>)</a:t>
            </a:r>
            <a:r>
              <a:rPr lang="zh-CN" altLang="en-US" dirty="0"/>
              <a:t>。</a:t>
            </a:r>
          </a:p>
          <a:p>
            <a:pPr lvl="2"/>
            <a:r>
              <a:rPr lang="zh-CN" altLang="en-US" dirty="0"/>
              <a:t>参数</a:t>
            </a:r>
            <a:r>
              <a:rPr lang="en-US" altLang="zh-CN" dirty="0" err="1"/>
              <a:t>startx</a:t>
            </a:r>
            <a:r>
              <a:rPr lang="zh-CN" altLang="en-US" dirty="0"/>
              <a:t>和</a:t>
            </a:r>
            <a:r>
              <a:rPr lang="en-US" altLang="zh-CN" dirty="0" err="1"/>
              <a:t>starty</a:t>
            </a:r>
            <a:r>
              <a:rPr lang="zh-CN" altLang="en-US" dirty="0"/>
              <a:t>分别表示矩形窗口左上角顶点的位置，如果为空，则窗口位于屏幕</a:t>
            </a:r>
            <a:r>
              <a:rPr lang="zh-CN" altLang="en-US" dirty="0" smtClean="0"/>
              <a:t>中心</a:t>
            </a:r>
            <a:endParaRPr lang="en-US" altLang="zh-CN" dirty="0"/>
          </a:p>
          <a:p>
            <a:pPr marL="457200" lvl="1" indent="0">
              <a:buNone/>
            </a:pPr>
            <a:r>
              <a:rPr lang="en-US" altLang="zh-CN" dirty="0" err="1" smtClean="0"/>
              <a:t>turtle.setup</a:t>
            </a:r>
            <a:r>
              <a:rPr lang="en-US" altLang="zh-CN" dirty="0" smtClean="0"/>
              <a:t>(width=800,height=800</a:t>
            </a:r>
            <a:r>
              <a:rPr lang="en-US" altLang="zh-CN" dirty="0"/>
              <a:t>, </a:t>
            </a:r>
            <a:r>
              <a:rPr lang="en-US" altLang="zh-CN" dirty="0" err="1"/>
              <a:t>startx</a:t>
            </a:r>
            <a:r>
              <a:rPr lang="en-US" altLang="zh-CN" dirty="0"/>
              <a:t>=100, </a:t>
            </a:r>
            <a:r>
              <a:rPr lang="en-US" altLang="zh-CN" dirty="0" err="1"/>
              <a:t>starty</a:t>
            </a:r>
            <a:r>
              <a:rPr lang="en-US" altLang="zh-CN" dirty="0"/>
              <a:t>=100)</a:t>
            </a:r>
            <a:r>
              <a:rPr lang="zh-CN" altLang="en-US" dirty="0"/>
              <a:t>。</a:t>
            </a:r>
          </a:p>
          <a:p>
            <a:endParaRPr lang="zh-CN" altLang="en-US" dirty="0"/>
          </a:p>
        </p:txBody>
      </p:sp>
    </p:spTree>
    <p:extLst>
      <p:ext uri="{BB962C8B-B14F-4D97-AF65-F5344CB8AC3E}">
        <p14:creationId xmlns:p14="http://schemas.microsoft.com/office/powerpoint/2010/main" val="36827607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a:t>
            </a:r>
            <a:r>
              <a:rPr lang="en-US" altLang="zh-CN" dirty="0"/>
              <a:t>2</a:t>
            </a:r>
            <a:r>
              <a:rPr lang="zh-CN" altLang="en-US" dirty="0"/>
              <a:t>）颜色体系</a:t>
            </a:r>
            <a:br>
              <a:rPr lang="zh-CN" altLang="en-US" dirty="0"/>
            </a:br>
            <a:endParaRPr lang="zh-CN" altLang="en-US" dirty="0"/>
          </a:p>
        </p:txBody>
      </p:sp>
      <p:sp>
        <p:nvSpPr>
          <p:cNvPr id="3" name="内容占位符 2"/>
          <p:cNvSpPr>
            <a:spLocks noGrp="1"/>
          </p:cNvSpPr>
          <p:nvPr>
            <p:ph idx="1"/>
          </p:nvPr>
        </p:nvSpPr>
        <p:spPr/>
        <p:txBody>
          <a:bodyPr>
            <a:normAutofit/>
          </a:bodyPr>
          <a:lstStyle/>
          <a:p>
            <a:r>
              <a:rPr lang="en-US" altLang="zh-CN" dirty="0" smtClean="0"/>
              <a:t>Python</a:t>
            </a:r>
            <a:r>
              <a:rPr lang="zh-CN" altLang="en-US" dirty="0"/>
              <a:t>中使用的颜色体系是</a:t>
            </a:r>
            <a:r>
              <a:rPr lang="en-US" altLang="zh-CN" dirty="0"/>
              <a:t>RGB</a:t>
            </a:r>
            <a:r>
              <a:rPr lang="zh-CN" altLang="en-US" dirty="0" smtClean="0"/>
              <a:t>模型</a:t>
            </a:r>
            <a:endParaRPr lang="en-US" altLang="zh-CN" dirty="0" smtClean="0"/>
          </a:p>
          <a:p>
            <a:pPr lvl="1"/>
            <a:r>
              <a:rPr lang="zh-CN" altLang="en-US" dirty="0" smtClean="0"/>
              <a:t>整数</a:t>
            </a:r>
            <a:r>
              <a:rPr lang="zh-CN" altLang="en-US" dirty="0"/>
              <a:t>模式和小数模式两种用法</a:t>
            </a:r>
            <a:r>
              <a:rPr lang="zh-CN" altLang="en-US" dirty="0" smtClean="0"/>
              <a:t>。</a:t>
            </a:r>
            <a:endParaRPr lang="en-US" altLang="zh-CN" dirty="0" smtClean="0"/>
          </a:p>
          <a:p>
            <a:pPr lvl="1"/>
            <a:r>
              <a:rPr lang="zh-CN" altLang="en-US" dirty="0" smtClean="0"/>
              <a:t>常用的颜色对应关系如表</a:t>
            </a:r>
            <a:r>
              <a:rPr lang="en-US" altLang="zh-CN" dirty="0" smtClean="0"/>
              <a:t>11-12</a:t>
            </a:r>
            <a:r>
              <a:rPr lang="zh-CN" altLang="en-US" dirty="0" smtClean="0"/>
              <a:t>所示。</a:t>
            </a:r>
            <a:endParaRPr lang="en-US" altLang="zh-CN" dirty="0" smtClean="0"/>
          </a:p>
          <a:p>
            <a:pPr lvl="1"/>
            <a:r>
              <a:rPr lang="zh-CN" altLang="en-US" dirty="0" smtClean="0"/>
              <a:t>颜色</a:t>
            </a:r>
            <a:r>
              <a:rPr lang="zh-CN" altLang="en-US" dirty="0"/>
              <a:t>的整数模式和小数</a:t>
            </a:r>
            <a:r>
              <a:rPr lang="zh-CN" altLang="en-US" dirty="0" smtClean="0"/>
              <a:t>模式的切换命令</a:t>
            </a:r>
            <a:r>
              <a:rPr lang="zh-CN" altLang="en-US" dirty="0"/>
              <a:t>格式如下：</a:t>
            </a:r>
          </a:p>
          <a:p>
            <a:pPr lvl="1"/>
            <a:r>
              <a:rPr lang="en-US" altLang="zh-CN" dirty="0" err="1"/>
              <a:t>turtle.colormode</a:t>
            </a:r>
            <a:r>
              <a:rPr lang="en-US" altLang="zh-CN" dirty="0"/>
              <a:t>(mode)</a:t>
            </a:r>
          </a:p>
          <a:p>
            <a:pPr lvl="2"/>
            <a:r>
              <a:rPr lang="en-US" altLang="zh-CN" dirty="0" smtClean="0"/>
              <a:t>mode</a:t>
            </a:r>
            <a:r>
              <a:rPr lang="zh-CN" altLang="en-US" dirty="0"/>
              <a:t>的取值为</a:t>
            </a:r>
            <a:r>
              <a:rPr lang="en-US" altLang="zh-CN" dirty="0"/>
              <a:t>255</a:t>
            </a:r>
            <a:r>
              <a:rPr lang="zh-CN" altLang="en-US" dirty="0" smtClean="0"/>
              <a:t>时，使用</a:t>
            </a:r>
            <a:r>
              <a:rPr lang="zh-CN" altLang="en-US" dirty="0"/>
              <a:t>整数</a:t>
            </a:r>
            <a:r>
              <a:rPr lang="zh-CN" altLang="en-US" dirty="0" smtClean="0"/>
              <a:t>模式</a:t>
            </a:r>
            <a:endParaRPr lang="en-US" altLang="zh-CN" dirty="0" smtClean="0"/>
          </a:p>
          <a:p>
            <a:pPr lvl="2"/>
            <a:r>
              <a:rPr lang="en-US" altLang="zh-CN" dirty="0"/>
              <a:t>mode</a:t>
            </a:r>
            <a:r>
              <a:rPr lang="zh-CN" altLang="en-US" dirty="0"/>
              <a:t>的</a:t>
            </a:r>
            <a:r>
              <a:rPr lang="zh-CN" altLang="en-US" dirty="0" smtClean="0"/>
              <a:t>取值</a:t>
            </a:r>
            <a:r>
              <a:rPr lang="zh-CN" altLang="en-US" dirty="0"/>
              <a:t>为</a:t>
            </a:r>
            <a:r>
              <a:rPr lang="en-US" altLang="zh-CN" dirty="0"/>
              <a:t>1</a:t>
            </a:r>
            <a:r>
              <a:rPr lang="zh-CN" altLang="en-US" dirty="0" smtClean="0"/>
              <a:t>时，使用</a:t>
            </a:r>
            <a:r>
              <a:rPr lang="zh-CN" altLang="en-US" dirty="0"/>
              <a:t>小数</a:t>
            </a:r>
            <a:r>
              <a:rPr lang="zh-CN" altLang="en-US" dirty="0" smtClean="0"/>
              <a:t>模式，默认</a:t>
            </a:r>
            <a:r>
              <a:rPr lang="zh-CN" altLang="en-US" dirty="0"/>
              <a:t>为小数模式。</a:t>
            </a:r>
          </a:p>
          <a:p>
            <a:pPr lvl="1"/>
            <a:endParaRPr lang="zh-CN" altLang="en-US" dirty="0" smtClean="0"/>
          </a:p>
          <a:p>
            <a:endParaRPr lang="zh-CN" altLang="en-US" dirty="0"/>
          </a:p>
        </p:txBody>
      </p:sp>
    </p:spTree>
    <p:extLst>
      <p:ext uri="{BB962C8B-B14F-4D97-AF65-F5344CB8AC3E}">
        <p14:creationId xmlns:p14="http://schemas.microsoft.com/office/powerpoint/2010/main" val="37717552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表</a:t>
            </a:r>
            <a:r>
              <a:rPr lang="en-US" altLang="zh-CN" dirty="0"/>
              <a:t>11-12 </a:t>
            </a:r>
            <a:r>
              <a:rPr lang="zh-CN" altLang="en-US" dirty="0"/>
              <a:t>常用颜色的</a:t>
            </a:r>
            <a:r>
              <a:rPr lang="en-US" altLang="zh-CN" dirty="0"/>
              <a:t>RGB</a:t>
            </a:r>
            <a:r>
              <a:rPr lang="zh-CN" altLang="en-US" dirty="0"/>
              <a:t>模型表示</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2313494845"/>
              </p:ext>
            </p:extLst>
          </p:nvPr>
        </p:nvGraphicFramePr>
        <p:xfrm>
          <a:off x="669925" y="1268756"/>
          <a:ext cx="10852150" cy="5230368"/>
        </p:xfrm>
        <a:graphic>
          <a:graphicData uri="http://schemas.openxmlformats.org/drawingml/2006/table">
            <a:tbl>
              <a:tblPr firstRow="1" firstCol="1" bandRow="1">
                <a:tableStyleId>{5C22544A-7EE6-4342-B048-85BDC9FD1C3A}</a:tableStyleId>
              </a:tblPr>
              <a:tblGrid>
                <a:gridCol w="2712400">
                  <a:extLst>
                    <a:ext uri="{9D8B030D-6E8A-4147-A177-3AD203B41FA5}">
                      <a16:colId xmlns:a16="http://schemas.microsoft.com/office/drawing/2014/main" val="2497950290"/>
                    </a:ext>
                  </a:extLst>
                </a:gridCol>
                <a:gridCol w="2712400">
                  <a:extLst>
                    <a:ext uri="{9D8B030D-6E8A-4147-A177-3AD203B41FA5}">
                      <a16:colId xmlns:a16="http://schemas.microsoft.com/office/drawing/2014/main" val="3164306250"/>
                    </a:ext>
                  </a:extLst>
                </a:gridCol>
                <a:gridCol w="2713675">
                  <a:extLst>
                    <a:ext uri="{9D8B030D-6E8A-4147-A177-3AD203B41FA5}">
                      <a16:colId xmlns:a16="http://schemas.microsoft.com/office/drawing/2014/main" val="1873677787"/>
                    </a:ext>
                  </a:extLst>
                </a:gridCol>
                <a:gridCol w="2713675">
                  <a:extLst>
                    <a:ext uri="{9D8B030D-6E8A-4147-A177-3AD203B41FA5}">
                      <a16:colId xmlns:a16="http://schemas.microsoft.com/office/drawing/2014/main" val="2641220774"/>
                    </a:ext>
                  </a:extLst>
                </a:gridCol>
              </a:tblGrid>
              <a:tr h="398814">
                <a:tc>
                  <a:txBody>
                    <a:bodyPr/>
                    <a:lstStyle/>
                    <a:p>
                      <a:pPr indent="127000" algn="ctr">
                        <a:lnSpc>
                          <a:spcPct val="110000"/>
                        </a:lnSpc>
                        <a:spcAft>
                          <a:spcPts val="0"/>
                        </a:spcAft>
                      </a:pPr>
                      <a:r>
                        <a:rPr lang="zh-CN" sz="2400" kern="100">
                          <a:effectLst/>
                        </a:rPr>
                        <a:t>英文名称</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10000"/>
                        </a:lnSpc>
                        <a:spcAft>
                          <a:spcPts val="0"/>
                        </a:spcAft>
                      </a:pPr>
                      <a:r>
                        <a:rPr lang="en-US" sz="2400" kern="100">
                          <a:effectLst/>
                        </a:rPr>
                        <a:t>RGB</a:t>
                      </a:r>
                      <a:r>
                        <a:rPr lang="zh-CN" sz="2400" kern="100">
                          <a:effectLst/>
                        </a:rPr>
                        <a:t>整数值</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10000"/>
                        </a:lnSpc>
                        <a:spcAft>
                          <a:spcPts val="0"/>
                        </a:spcAft>
                      </a:pPr>
                      <a:r>
                        <a:rPr lang="en-US" sz="2400" kern="100">
                          <a:effectLst/>
                        </a:rPr>
                        <a:t>RGB</a:t>
                      </a:r>
                      <a:r>
                        <a:rPr lang="zh-CN" sz="2400" kern="100">
                          <a:effectLst/>
                        </a:rPr>
                        <a:t>小数值</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10000"/>
                        </a:lnSpc>
                        <a:spcAft>
                          <a:spcPts val="0"/>
                        </a:spcAft>
                      </a:pPr>
                      <a:r>
                        <a:rPr lang="zh-CN" sz="2400" kern="100">
                          <a:effectLst/>
                        </a:rPr>
                        <a:t>中文名称</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77979187"/>
                  </a:ext>
                </a:extLst>
              </a:tr>
              <a:tr h="398814">
                <a:tc>
                  <a:txBody>
                    <a:bodyPr/>
                    <a:lstStyle/>
                    <a:p>
                      <a:pPr indent="127000" algn="ctr">
                        <a:lnSpc>
                          <a:spcPct val="110000"/>
                        </a:lnSpc>
                        <a:spcAft>
                          <a:spcPts val="0"/>
                        </a:spcAft>
                      </a:pPr>
                      <a:r>
                        <a:rPr lang="en-US" sz="2400" kern="100">
                          <a:effectLst/>
                        </a:rPr>
                        <a:t>white</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10000"/>
                        </a:lnSpc>
                        <a:spcAft>
                          <a:spcPts val="0"/>
                        </a:spcAft>
                      </a:pPr>
                      <a:r>
                        <a:rPr lang="en-US" sz="2400" kern="100">
                          <a:effectLst/>
                        </a:rPr>
                        <a:t>255, 255, 255</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10000"/>
                        </a:lnSpc>
                        <a:spcAft>
                          <a:spcPts val="0"/>
                        </a:spcAft>
                      </a:pPr>
                      <a:r>
                        <a:rPr lang="en-US" sz="2400" kern="100">
                          <a:effectLst/>
                        </a:rPr>
                        <a:t>1, 1, 1</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10000"/>
                        </a:lnSpc>
                        <a:spcAft>
                          <a:spcPts val="0"/>
                        </a:spcAft>
                      </a:pPr>
                      <a:r>
                        <a:rPr lang="zh-CN" sz="2400" kern="100">
                          <a:effectLst/>
                        </a:rPr>
                        <a:t>白色</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41445135"/>
                  </a:ext>
                </a:extLst>
              </a:tr>
              <a:tr h="398814">
                <a:tc>
                  <a:txBody>
                    <a:bodyPr/>
                    <a:lstStyle/>
                    <a:p>
                      <a:pPr indent="127000" algn="ctr">
                        <a:lnSpc>
                          <a:spcPct val="110000"/>
                        </a:lnSpc>
                        <a:spcAft>
                          <a:spcPts val="0"/>
                        </a:spcAft>
                      </a:pPr>
                      <a:r>
                        <a:rPr lang="en-US" sz="2400" kern="100">
                          <a:effectLst/>
                        </a:rPr>
                        <a:t>yellow</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10000"/>
                        </a:lnSpc>
                        <a:spcAft>
                          <a:spcPts val="0"/>
                        </a:spcAft>
                      </a:pPr>
                      <a:r>
                        <a:rPr lang="en-US" sz="2400" kern="100">
                          <a:effectLst/>
                        </a:rPr>
                        <a:t>255, 255, 0</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10000"/>
                        </a:lnSpc>
                        <a:spcAft>
                          <a:spcPts val="0"/>
                        </a:spcAft>
                      </a:pPr>
                      <a:r>
                        <a:rPr lang="en-US" sz="2400" kern="100">
                          <a:effectLst/>
                        </a:rPr>
                        <a:t>1, 1, 0</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10000"/>
                        </a:lnSpc>
                        <a:spcAft>
                          <a:spcPts val="0"/>
                        </a:spcAft>
                      </a:pPr>
                      <a:r>
                        <a:rPr lang="zh-CN" sz="2400" kern="100">
                          <a:effectLst/>
                        </a:rPr>
                        <a:t>黄色</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89431487"/>
                  </a:ext>
                </a:extLst>
              </a:tr>
              <a:tr h="398814">
                <a:tc>
                  <a:txBody>
                    <a:bodyPr/>
                    <a:lstStyle/>
                    <a:p>
                      <a:pPr indent="127000" algn="ctr">
                        <a:lnSpc>
                          <a:spcPct val="110000"/>
                        </a:lnSpc>
                        <a:spcAft>
                          <a:spcPts val="0"/>
                        </a:spcAft>
                      </a:pPr>
                      <a:r>
                        <a:rPr lang="en-US" sz="2400" kern="100">
                          <a:effectLst/>
                        </a:rPr>
                        <a:t>megenta</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10000"/>
                        </a:lnSpc>
                        <a:spcAft>
                          <a:spcPts val="0"/>
                        </a:spcAft>
                      </a:pPr>
                      <a:r>
                        <a:rPr lang="en-US" sz="2400" kern="100">
                          <a:effectLst/>
                        </a:rPr>
                        <a:t>255, 0, 255</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10000"/>
                        </a:lnSpc>
                        <a:spcAft>
                          <a:spcPts val="0"/>
                        </a:spcAft>
                      </a:pPr>
                      <a:r>
                        <a:rPr lang="en-US" sz="2400" kern="100">
                          <a:effectLst/>
                        </a:rPr>
                        <a:t>1, 0, 1</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10000"/>
                        </a:lnSpc>
                        <a:spcAft>
                          <a:spcPts val="0"/>
                        </a:spcAft>
                      </a:pPr>
                      <a:r>
                        <a:rPr lang="zh-CN" sz="2400" kern="100">
                          <a:effectLst/>
                        </a:rPr>
                        <a:t>洋红</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85634142"/>
                  </a:ext>
                </a:extLst>
              </a:tr>
              <a:tr h="398814">
                <a:tc>
                  <a:txBody>
                    <a:bodyPr/>
                    <a:lstStyle/>
                    <a:p>
                      <a:pPr indent="127000" algn="ctr">
                        <a:lnSpc>
                          <a:spcPct val="110000"/>
                        </a:lnSpc>
                        <a:spcAft>
                          <a:spcPts val="0"/>
                        </a:spcAft>
                      </a:pPr>
                      <a:r>
                        <a:rPr lang="en-US" sz="2400" kern="100">
                          <a:effectLst/>
                        </a:rPr>
                        <a:t>cyan</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10000"/>
                        </a:lnSpc>
                        <a:spcAft>
                          <a:spcPts val="0"/>
                        </a:spcAft>
                      </a:pPr>
                      <a:r>
                        <a:rPr lang="en-US" sz="2400" kern="100">
                          <a:effectLst/>
                        </a:rPr>
                        <a:t>0, 255, 255</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10000"/>
                        </a:lnSpc>
                        <a:spcAft>
                          <a:spcPts val="0"/>
                        </a:spcAft>
                      </a:pPr>
                      <a:r>
                        <a:rPr lang="en-US" sz="2400" kern="100">
                          <a:effectLst/>
                        </a:rPr>
                        <a:t>0, 1, 1</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10000"/>
                        </a:lnSpc>
                        <a:spcAft>
                          <a:spcPts val="0"/>
                        </a:spcAft>
                      </a:pPr>
                      <a:r>
                        <a:rPr lang="zh-CN" sz="2400" kern="100">
                          <a:effectLst/>
                        </a:rPr>
                        <a:t>青色</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37720390"/>
                  </a:ext>
                </a:extLst>
              </a:tr>
              <a:tr h="398814">
                <a:tc>
                  <a:txBody>
                    <a:bodyPr/>
                    <a:lstStyle/>
                    <a:p>
                      <a:pPr indent="127000" algn="ctr">
                        <a:lnSpc>
                          <a:spcPct val="110000"/>
                        </a:lnSpc>
                        <a:spcAft>
                          <a:spcPts val="0"/>
                        </a:spcAft>
                      </a:pPr>
                      <a:r>
                        <a:rPr lang="en-US" sz="2400" kern="100">
                          <a:effectLst/>
                        </a:rPr>
                        <a:t>blue</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10000"/>
                        </a:lnSpc>
                        <a:spcAft>
                          <a:spcPts val="0"/>
                        </a:spcAft>
                      </a:pPr>
                      <a:r>
                        <a:rPr lang="en-US" sz="2400" kern="100">
                          <a:effectLst/>
                        </a:rPr>
                        <a:t>0, 0, 255</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10000"/>
                        </a:lnSpc>
                        <a:spcAft>
                          <a:spcPts val="0"/>
                        </a:spcAft>
                      </a:pPr>
                      <a:r>
                        <a:rPr lang="en-US" sz="2400" kern="100">
                          <a:effectLst/>
                        </a:rPr>
                        <a:t>0, 0, 1</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10000"/>
                        </a:lnSpc>
                        <a:spcAft>
                          <a:spcPts val="0"/>
                        </a:spcAft>
                      </a:pPr>
                      <a:r>
                        <a:rPr lang="zh-CN" sz="2400" kern="100">
                          <a:effectLst/>
                        </a:rPr>
                        <a:t>蓝色</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65064411"/>
                  </a:ext>
                </a:extLst>
              </a:tr>
              <a:tr h="398814">
                <a:tc>
                  <a:txBody>
                    <a:bodyPr/>
                    <a:lstStyle/>
                    <a:p>
                      <a:pPr indent="127000" algn="ctr">
                        <a:lnSpc>
                          <a:spcPct val="110000"/>
                        </a:lnSpc>
                        <a:spcAft>
                          <a:spcPts val="0"/>
                        </a:spcAft>
                      </a:pPr>
                      <a:r>
                        <a:rPr lang="en-US" sz="2400" kern="100">
                          <a:effectLst/>
                        </a:rPr>
                        <a:t>black</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10000"/>
                        </a:lnSpc>
                        <a:spcAft>
                          <a:spcPts val="0"/>
                        </a:spcAft>
                      </a:pPr>
                      <a:r>
                        <a:rPr lang="en-US" sz="2400" kern="100">
                          <a:effectLst/>
                        </a:rPr>
                        <a:t>0, 0, 0</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10000"/>
                        </a:lnSpc>
                        <a:spcAft>
                          <a:spcPts val="0"/>
                        </a:spcAft>
                      </a:pPr>
                      <a:r>
                        <a:rPr lang="en-US" sz="2400" kern="100">
                          <a:effectLst/>
                        </a:rPr>
                        <a:t>0, 0, 0</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10000"/>
                        </a:lnSpc>
                        <a:spcAft>
                          <a:spcPts val="0"/>
                        </a:spcAft>
                      </a:pPr>
                      <a:r>
                        <a:rPr lang="zh-CN" sz="2400" kern="100">
                          <a:effectLst/>
                        </a:rPr>
                        <a:t>黑色</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3061041"/>
                  </a:ext>
                </a:extLst>
              </a:tr>
              <a:tr h="398814">
                <a:tc>
                  <a:txBody>
                    <a:bodyPr/>
                    <a:lstStyle/>
                    <a:p>
                      <a:pPr indent="127000" algn="ctr">
                        <a:lnSpc>
                          <a:spcPct val="110000"/>
                        </a:lnSpc>
                        <a:spcAft>
                          <a:spcPts val="0"/>
                        </a:spcAft>
                      </a:pPr>
                      <a:r>
                        <a:rPr lang="en-US" sz="2400" kern="100">
                          <a:effectLst/>
                        </a:rPr>
                        <a:t>seashell</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10000"/>
                        </a:lnSpc>
                        <a:spcAft>
                          <a:spcPts val="0"/>
                        </a:spcAft>
                      </a:pPr>
                      <a:r>
                        <a:rPr lang="en-US" sz="2400" kern="100">
                          <a:effectLst/>
                        </a:rPr>
                        <a:t>255, 245, 238</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10000"/>
                        </a:lnSpc>
                        <a:spcAft>
                          <a:spcPts val="0"/>
                        </a:spcAft>
                      </a:pPr>
                      <a:r>
                        <a:rPr lang="en-US" sz="2400" kern="100">
                          <a:effectLst/>
                        </a:rPr>
                        <a:t>1, 0.96, 0.93</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10000"/>
                        </a:lnSpc>
                        <a:spcAft>
                          <a:spcPts val="0"/>
                        </a:spcAft>
                      </a:pPr>
                      <a:r>
                        <a:rPr lang="zh-CN" sz="2400" kern="100">
                          <a:effectLst/>
                        </a:rPr>
                        <a:t>海贝色</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62840956"/>
                  </a:ext>
                </a:extLst>
              </a:tr>
              <a:tr h="398814">
                <a:tc>
                  <a:txBody>
                    <a:bodyPr/>
                    <a:lstStyle/>
                    <a:p>
                      <a:pPr indent="127000" algn="ctr">
                        <a:lnSpc>
                          <a:spcPct val="110000"/>
                        </a:lnSpc>
                        <a:spcAft>
                          <a:spcPts val="0"/>
                        </a:spcAft>
                      </a:pPr>
                      <a:r>
                        <a:rPr lang="en-US" sz="2400" kern="100">
                          <a:effectLst/>
                        </a:rPr>
                        <a:t>gold</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10000"/>
                        </a:lnSpc>
                        <a:spcAft>
                          <a:spcPts val="0"/>
                        </a:spcAft>
                      </a:pPr>
                      <a:r>
                        <a:rPr lang="en-US" sz="2400" kern="100">
                          <a:effectLst/>
                        </a:rPr>
                        <a:t>255, 215, 0</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10000"/>
                        </a:lnSpc>
                        <a:spcAft>
                          <a:spcPts val="0"/>
                        </a:spcAft>
                      </a:pPr>
                      <a:r>
                        <a:rPr lang="en-US" sz="2400" kern="100">
                          <a:effectLst/>
                        </a:rPr>
                        <a:t>1, 0.84, 0</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10000"/>
                        </a:lnSpc>
                        <a:spcAft>
                          <a:spcPts val="0"/>
                        </a:spcAft>
                      </a:pPr>
                      <a:r>
                        <a:rPr lang="zh-CN" sz="2400" kern="100">
                          <a:effectLst/>
                        </a:rPr>
                        <a:t>金色</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24056426"/>
                  </a:ext>
                </a:extLst>
              </a:tr>
              <a:tr h="398814">
                <a:tc>
                  <a:txBody>
                    <a:bodyPr/>
                    <a:lstStyle/>
                    <a:p>
                      <a:pPr indent="127000" algn="ctr">
                        <a:lnSpc>
                          <a:spcPct val="110000"/>
                        </a:lnSpc>
                        <a:spcAft>
                          <a:spcPts val="0"/>
                        </a:spcAft>
                      </a:pPr>
                      <a:r>
                        <a:rPr lang="en-US" sz="2400" kern="100">
                          <a:effectLst/>
                        </a:rPr>
                        <a:t>pink</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10000"/>
                        </a:lnSpc>
                        <a:spcAft>
                          <a:spcPts val="0"/>
                        </a:spcAft>
                      </a:pPr>
                      <a:r>
                        <a:rPr lang="en-US" sz="2400" kern="100">
                          <a:effectLst/>
                        </a:rPr>
                        <a:t>255, 192, 203</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10000"/>
                        </a:lnSpc>
                        <a:spcAft>
                          <a:spcPts val="0"/>
                        </a:spcAft>
                      </a:pPr>
                      <a:r>
                        <a:rPr lang="en-US" sz="2400" kern="100">
                          <a:effectLst/>
                        </a:rPr>
                        <a:t>1, 0.75, 0.80</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10000"/>
                        </a:lnSpc>
                        <a:spcAft>
                          <a:spcPts val="0"/>
                        </a:spcAft>
                      </a:pPr>
                      <a:r>
                        <a:rPr lang="zh-CN" sz="2400" kern="100">
                          <a:effectLst/>
                        </a:rPr>
                        <a:t>粉色</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66216203"/>
                  </a:ext>
                </a:extLst>
              </a:tr>
              <a:tr h="398814">
                <a:tc>
                  <a:txBody>
                    <a:bodyPr/>
                    <a:lstStyle/>
                    <a:p>
                      <a:pPr indent="127000" algn="ctr">
                        <a:lnSpc>
                          <a:spcPct val="110000"/>
                        </a:lnSpc>
                        <a:spcAft>
                          <a:spcPts val="0"/>
                        </a:spcAft>
                      </a:pPr>
                      <a:r>
                        <a:rPr lang="en-US" sz="2400" kern="100">
                          <a:effectLst/>
                        </a:rPr>
                        <a:t>brown</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10000"/>
                        </a:lnSpc>
                        <a:spcAft>
                          <a:spcPts val="0"/>
                        </a:spcAft>
                      </a:pPr>
                      <a:r>
                        <a:rPr lang="en-US" sz="2400" kern="100">
                          <a:effectLst/>
                        </a:rPr>
                        <a:t>165, 42, 42</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10000"/>
                        </a:lnSpc>
                        <a:spcAft>
                          <a:spcPts val="0"/>
                        </a:spcAft>
                      </a:pPr>
                      <a:r>
                        <a:rPr lang="en-US" sz="2400" kern="100">
                          <a:effectLst/>
                        </a:rPr>
                        <a:t>0.65, 0.16, 0.16</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10000"/>
                        </a:lnSpc>
                        <a:spcAft>
                          <a:spcPts val="0"/>
                        </a:spcAft>
                      </a:pPr>
                      <a:r>
                        <a:rPr lang="zh-CN" sz="2400" kern="100">
                          <a:effectLst/>
                        </a:rPr>
                        <a:t>棕色</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10712085"/>
                  </a:ext>
                </a:extLst>
              </a:tr>
              <a:tr h="398814">
                <a:tc>
                  <a:txBody>
                    <a:bodyPr/>
                    <a:lstStyle/>
                    <a:p>
                      <a:pPr indent="127000" algn="ctr">
                        <a:lnSpc>
                          <a:spcPct val="110000"/>
                        </a:lnSpc>
                        <a:spcAft>
                          <a:spcPts val="0"/>
                        </a:spcAft>
                      </a:pPr>
                      <a:r>
                        <a:rPr lang="en-US" sz="2400" kern="100">
                          <a:effectLst/>
                        </a:rPr>
                        <a:t>purple</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10000"/>
                        </a:lnSpc>
                        <a:spcAft>
                          <a:spcPts val="0"/>
                        </a:spcAft>
                      </a:pPr>
                      <a:r>
                        <a:rPr lang="en-US" sz="2400" kern="100">
                          <a:effectLst/>
                        </a:rPr>
                        <a:t>160, 32, 240</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10000"/>
                        </a:lnSpc>
                        <a:spcAft>
                          <a:spcPts val="0"/>
                        </a:spcAft>
                      </a:pPr>
                      <a:r>
                        <a:rPr lang="en-US" sz="2400" kern="100">
                          <a:effectLst/>
                        </a:rPr>
                        <a:t>0.63, 0.13, 0.94</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10000"/>
                        </a:lnSpc>
                        <a:spcAft>
                          <a:spcPts val="0"/>
                        </a:spcAft>
                      </a:pPr>
                      <a:r>
                        <a:rPr lang="zh-CN" sz="2400" kern="100">
                          <a:effectLst/>
                        </a:rPr>
                        <a:t>紫色</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23894667"/>
                  </a:ext>
                </a:extLst>
              </a:tr>
              <a:tr h="398814">
                <a:tc>
                  <a:txBody>
                    <a:bodyPr/>
                    <a:lstStyle/>
                    <a:p>
                      <a:pPr indent="127000" algn="ctr">
                        <a:lnSpc>
                          <a:spcPct val="110000"/>
                        </a:lnSpc>
                        <a:spcAft>
                          <a:spcPts val="0"/>
                        </a:spcAft>
                      </a:pPr>
                      <a:r>
                        <a:rPr lang="en-US" sz="2400" kern="100">
                          <a:effectLst/>
                        </a:rPr>
                        <a:t>tomato</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10000"/>
                        </a:lnSpc>
                        <a:spcAft>
                          <a:spcPts val="0"/>
                        </a:spcAft>
                      </a:pPr>
                      <a:r>
                        <a:rPr lang="en-US" sz="2400" kern="100">
                          <a:effectLst/>
                        </a:rPr>
                        <a:t>255, 99, 71</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10000"/>
                        </a:lnSpc>
                        <a:spcAft>
                          <a:spcPts val="0"/>
                        </a:spcAft>
                      </a:pPr>
                      <a:r>
                        <a:rPr lang="en-US" sz="2400" kern="100">
                          <a:effectLst/>
                        </a:rPr>
                        <a:t>1, 0.39, 0.28</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10000"/>
                        </a:lnSpc>
                        <a:spcAft>
                          <a:spcPts val="0"/>
                        </a:spcAft>
                      </a:pPr>
                      <a:r>
                        <a:rPr lang="zh-CN" sz="2400" kern="100" dirty="0">
                          <a:effectLst/>
                        </a:rPr>
                        <a:t>番茄色</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7209139"/>
                  </a:ext>
                </a:extLst>
              </a:tr>
            </a:tbl>
          </a:graphicData>
        </a:graphic>
      </p:graphicFrame>
    </p:spTree>
    <p:extLst>
      <p:ext uri="{BB962C8B-B14F-4D97-AF65-F5344CB8AC3E}">
        <p14:creationId xmlns:p14="http://schemas.microsoft.com/office/powerpoint/2010/main" val="4768530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a:t>
            </a:r>
            <a:r>
              <a:rPr lang="en-US" altLang="zh-CN" dirty="0"/>
              <a:t>3</a:t>
            </a:r>
            <a:r>
              <a:rPr lang="zh-CN" altLang="en-US" dirty="0"/>
              <a:t>）画笔</a:t>
            </a:r>
            <a:br>
              <a:rPr lang="zh-CN" altLang="en-US" dirty="0"/>
            </a:br>
            <a:endParaRPr lang="zh-CN" altLang="en-US" dirty="0"/>
          </a:p>
        </p:txBody>
      </p:sp>
      <p:sp>
        <p:nvSpPr>
          <p:cNvPr id="3" name="内容占位符 2"/>
          <p:cNvSpPr>
            <a:spLocks noGrp="1"/>
          </p:cNvSpPr>
          <p:nvPr>
            <p:ph idx="1"/>
          </p:nvPr>
        </p:nvSpPr>
        <p:spPr/>
        <p:txBody>
          <a:bodyPr>
            <a:normAutofit lnSpcReduction="10000"/>
          </a:bodyPr>
          <a:lstStyle/>
          <a:p>
            <a:r>
              <a:rPr lang="zh-CN" altLang="en-US" dirty="0" smtClean="0"/>
              <a:t>画笔</a:t>
            </a:r>
            <a:r>
              <a:rPr lang="zh-CN" altLang="en-US" dirty="0"/>
              <a:t>就是绘图的小海龟</a:t>
            </a:r>
            <a:r>
              <a:rPr lang="zh-CN" altLang="en-US" dirty="0" smtClean="0"/>
              <a:t>。</a:t>
            </a:r>
            <a:endParaRPr lang="en-US" altLang="zh-CN" dirty="0" smtClean="0"/>
          </a:p>
          <a:p>
            <a:r>
              <a:rPr lang="zh-CN" altLang="en-US" dirty="0" smtClean="0"/>
              <a:t>控制</a:t>
            </a:r>
            <a:r>
              <a:rPr lang="zh-CN" altLang="en-US" dirty="0"/>
              <a:t>画笔形状的命令格式如下：</a:t>
            </a:r>
          </a:p>
          <a:p>
            <a:pPr marL="0" indent="0">
              <a:buNone/>
            </a:pPr>
            <a:r>
              <a:rPr lang="en-US" altLang="zh-CN" dirty="0" err="1"/>
              <a:t>turtle.shape</a:t>
            </a:r>
            <a:r>
              <a:rPr lang="en-US" altLang="zh-CN" dirty="0"/>
              <a:t>(shape=None)</a:t>
            </a:r>
          </a:p>
          <a:p>
            <a:pPr lvl="1"/>
            <a:r>
              <a:rPr lang="en-US" altLang="zh-CN" dirty="0"/>
              <a:t>turtle</a:t>
            </a:r>
            <a:r>
              <a:rPr lang="zh-CN" altLang="en-US" dirty="0"/>
              <a:t>提供的</a:t>
            </a:r>
            <a:r>
              <a:rPr lang="en-US" altLang="zh-CN" dirty="0" smtClean="0"/>
              <a:t>shape</a:t>
            </a:r>
            <a:r>
              <a:rPr lang="zh-CN" altLang="en-US" dirty="0" smtClean="0"/>
              <a:t>参数的取值</a:t>
            </a:r>
            <a:r>
              <a:rPr lang="zh-CN" altLang="en-US" dirty="0"/>
              <a:t>如表</a:t>
            </a:r>
            <a:r>
              <a:rPr lang="en-US" altLang="zh-CN" dirty="0"/>
              <a:t>11-13</a:t>
            </a:r>
            <a:r>
              <a:rPr lang="zh-CN" altLang="en-US" dirty="0"/>
              <a:t>所示</a:t>
            </a:r>
            <a:r>
              <a:rPr lang="zh-CN" altLang="en-US" dirty="0" smtClean="0"/>
              <a:t>。</a:t>
            </a:r>
            <a:endParaRPr lang="en-US" altLang="zh-CN" dirty="0" smtClean="0"/>
          </a:p>
          <a:p>
            <a:pPr lvl="1"/>
            <a:r>
              <a:rPr lang="en-US" altLang="zh-CN" dirty="0" err="1"/>
              <a:t>turtle.shape</a:t>
            </a:r>
            <a:r>
              <a:rPr lang="en-US" altLang="zh-CN" dirty="0"/>
              <a:t>("turtle")</a:t>
            </a:r>
            <a:r>
              <a:rPr lang="zh-CN" altLang="en-US" dirty="0"/>
              <a:t>可以将设置画笔为小海龟形状。画笔的默认形状为经典形状，即</a:t>
            </a:r>
            <a:r>
              <a:rPr lang="en-US" altLang="zh-CN" dirty="0"/>
              <a:t>"classic"</a:t>
            </a:r>
            <a:r>
              <a:rPr lang="zh-CN" altLang="en-US" dirty="0"/>
              <a:t>。</a:t>
            </a:r>
          </a:p>
          <a:p>
            <a:pPr lvl="1"/>
            <a:r>
              <a:rPr lang="zh-CN" altLang="en-US" dirty="0" smtClean="0"/>
              <a:t>可以将</a:t>
            </a:r>
            <a:r>
              <a:rPr lang="zh-CN" altLang="en-US" dirty="0"/>
              <a:t>画笔形状改成自定义的任何</a:t>
            </a:r>
            <a:r>
              <a:rPr lang="zh-CN" altLang="en-US" dirty="0" smtClean="0"/>
              <a:t>样式</a:t>
            </a:r>
            <a:endParaRPr lang="en-US" altLang="zh-CN" dirty="0" smtClean="0"/>
          </a:p>
          <a:p>
            <a:r>
              <a:rPr lang="zh-CN" altLang="en-US" dirty="0"/>
              <a:t>命令隐藏画笔</a:t>
            </a:r>
            <a:r>
              <a:rPr lang="zh-CN" altLang="en-US" dirty="0" smtClean="0"/>
              <a:t>：</a:t>
            </a:r>
            <a:r>
              <a:rPr lang="en-US" altLang="zh-CN" dirty="0" err="1" smtClean="0"/>
              <a:t>turtle.hideturtle</a:t>
            </a:r>
            <a:r>
              <a:rPr lang="en-US" altLang="zh-CN" dirty="0"/>
              <a:t>()</a:t>
            </a:r>
          </a:p>
          <a:p>
            <a:endParaRPr lang="zh-CN" altLang="en-US" dirty="0"/>
          </a:p>
        </p:txBody>
      </p:sp>
    </p:spTree>
    <p:extLst>
      <p:ext uri="{BB962C8B-B14F-4D97-AF65-F5344CB8AC3E}">
        <p14:creationId xmlns:p14="http://schemas.microsoft.com/office/powerpoint/2010/main" val="40080870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表</a:t>
            </a:r>
            <a:r>
              <a:rPr lang="en-US" altLang="zh-CN" dirty="0"/>
              <a:t>11-13 </a:t>
            </a:r>
            <a:r>
              <a:rPr lang="zh-CN" altLang="en-US" dirty="0"/>
              <a:t>画笔的形状取值</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3788961555"/>
              </p:ext>
            </p:extLst>
          </p:nvPr>
        </p:nvGraphicFramePr>
        <p:xfrm>
          <a:off x="1682325" y="1447850"/>
          <a:ext cx="7992890" cy="4861469"/>
        </p:xfrm>
        <a:graphic>
          <a:graphicData uri="http://schemas.openxmlformats.org/drawingml/2006/table">
            <a:tbl>
              <a:tblPr firstRow="1" firstCol="1" bandRow="1">
                <a:tableStyleId>{5C22544A-7EE6-4342-B048-85BDC9FD1C3A}</a:tableStyleId>
              </a:tblPr>
              <a:tblGrid>
                <a:gridCol w="3996445">
                  <a:extLst>
                    <a:ext uri="{9D8B030D-6E8A-4147-A177-3AD203B41FA5}">
                      <a16:colId xmlns:a16="http://schemas.microsoft.com/office/drawing/2014/main" val="1256723295"/>
                    </a:ext>
                  </a:extLst>
                </a:gridCol>
                <a:gridCol w="3996445">
                  <a:extLst>
                    <a:ext uri="{9D8B030D-6E8A-4147-A177-3AD203B41FA5}">
                      <a16:colId xmlns:a16="http://schemas.microsoft.com/office/drawing/2014/main" val="1044810145"/>
                    </a:ext>
                  </a:extLst>
                </a:gridCol>
              </a:tblGrid>
              <a:tr h="695885">
                <a:tc>
                  <a:txBody>
                    <a:bodyPr/>
                    <a:lstStyle/>
                    <a:p>
                      <a:pPr indent="127000" algn="ctr">
                        <a:lnSpc>
                          <a:spcPct val="110000"/>
                        </a:lnSpc>
                        <a:spcAft>
                          <a:spcPts val="0"/>
                        </a:spcAft>
                      </a:pPr>
                      <a:r>
                        <a:rPr lang="zh-CN" sz="2400" kern="100">
                          <a:effectLst/>
                        </a:rPr>
                        <a:t>参数值</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10000"/>
                        </a:lnSpc>
                        <a:spcAft>
                          <a:spcPts val="0"/>
                        </a:spcAft>
                      </a:pPr>
                      <a:r>
                        <a:rPr lang="zh-CN" sz="2400" kern="100">
                          <a:effectLst/>
                        </a:rPr>
                        <a:t>形状</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76088147"/>
                  </a:ext>
                </a:extLst>
              </a:tr>
              <a:tr h="694264">
                <a:tc>
                  <a:txBody>
                    <a:bodyPr/>
                    <a:lstStyle/>
                    <a:p>
                      <a:pPr indent="127000" algn="ctr">
                        <a:lnSpc>
                          <a:spcPct val="110000"/>
                        </a:lnSpc>
                        <a:spcAft>
                          <a:spcPts val="0"/>
                        </a:spcAft>
                      </a:pPr>
                      <a:r>
                        <a:rPr lang="en-US" sz="2400" kern="100">
                          <a:effectLst/>
                        </a:rPr>
                        <a:t>arrow</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10000"/>
                        </a:lnSpc>
                        <a:spcAft>
                          <a:spcPts val="0"/>
                        </a:spcAft>
                      </a:pPr>
                      <a:endParaRPr lang="en-US"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19299457"/>
                  </a:ext>
                </a:extLst>
              </a:tr>
              <a:tr h="694264">
                <a:tc>
                  <a:txBody>
                    <a:bodyPr/>
                    <a:lstStyle/>
                    <a:p>
                      <a:pPr indent="127000" algn="ctr">
                        <a:lnSpc>
                          <a:spcPct val="110000"/>
                        </a:lnSpc>
                        <a:spcAft>
                          <a:spcPts val="0"/>
                        </a:spcAft>
                      </a:pPr>
                      <a:r>
                        <a:rPr lang="en-US" sz="2400" kern="100">
                          <a:effectLst/>
                        </a:rPr>
                        <a:t>turtle</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10000"/>
                        </a:lnSpc>
                        <a:spcAft>
                          <a:spcPts val="0"/>
                        </a:spcAft>
                      </a:pPr>
                      <a:endParaRPr lang="en-US"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28558292"/>
                  </a:ext>
                </a:extLst>
              </a:tr>
              <a:tr h="694264">
                <a:tc>
                  <a:txBody>
                    <a:bodyPr/>
                    <a:lstStyle/>
                    <a:p>
                      <a:pPr indent="127000" algn="ctr">
                        <a:lnSpc>
                          <a:spcPct val="110000"/>
                        </a:lnSpc>
                        <a:spcAft>
                          <a:spcPts val="0"/>
                        </a:spcAft>
                      </a:pPr>
                      <a:r>
                        <a:rPr lang="en-US" sz="2400" kern="100">
                          <a:effectLst/>
                        </a:rPr>
                        <a:t>circle</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10000"/>
                        </a:lnSpc>
                        <a:spcAft>
                          <a:spcPts val="0"/>
                        </a:spcAft>
                      </a:pPr>
                      <a:endParaRPr lang="en-US"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38973441"/>
                  </a:ext>
                </a:extLst>
              </a:tr>
              <a:tr h="694264">
                <a:tc>
                  <a:txBody>
                    <a:bodyPr/>
                    <a:lstStyle/>
                    <a:p>
                      <a:pPr indent="127000" algn="ctr">
                        <a:lnSpc>
                          <a:spcPct val="110000"/>
                        </a:lnSpc>
                        <a:spcAft>
                          <a:spcPts val="0"/>
                        </a:spcAft>
                      </a:pPr>
                      <a:r>
                        <a:rPr lang="en-US" sz="2400" kern="100">
                          <a:effectLst/>
                        </a:rPr>
                        <a:t>square</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10000"/>
                        </a:lnSpc>
                        <a:spcAft>
                          <a:spcPts val="0"/>
                        </a:spcAft>
                      </a:pPr>
                      <a:endParaRPr lang="en-US"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97665313"/>
                  </a:ext>
                </a:extLst>
              </a:tr>
              <a:tr h="694264">
                <a:tc>
                  <a:txBody>
                    <a:bodyPr/>
                    <a:lstStyle/>
                    <a:p>
                      <a:pPr indent="127000" algn="ctr">
                        <a:lnSpc>
                          <a:spcPct val="110000"/>
                        </a:lnSpc>
                        <a:spcAft>
                          <a:spcPts val="0"/>
                        </a:spcAft>
                      </a:pPr>
                      <a:r>
                        <a:rPr lang="en-US" sz="2400" kern="100">
                          <a:effectLst/>
                        </a:rPr>
                        <a:t>triangle</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10000"/>
                        </a:lnSpc>
                        <a:spcAft>
                          <a:spcPts val="0"/>
                        </a:spcAft>
                      </a:pPr>
                      <a:endParaRPr lang="en-US"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53004132"/>
                  </a:ext>
                </a:extLst>
              </a:tr>
              <a:tr h="694264">
                <a:tc>
                  <a:txBody>
                    <a:bodyPr/>
                    <a:lstStyle/>
                    <a:p>
                      <a:pPr indent="127000" algn="ctr">
                        <a:lnSpc>
                          <a:spcPct val="110000"/>
                        </a:lnSpc>
                        <a:spcAft>
                          <a:spcPts val="0"/>
                        </a:spcAft>
                      </a:pPr>
                      <a:r>
                        <a:rPr lang="en-US" sz="2400" kern="100">
                          <a:effectLst/>
                        </a:rPr>
                        <a:t>classic</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10000"/>
                        </a:lnSpc>
                        <a:spcAft>
                          <a:spcPts val="0"/>
                        </a:spcAft>
                      </a:pPr>
                      <a:endParaRPr lang="en-US"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27060406"/>
                  </a:ext>
                </a:extLst>
              </a:tr>
            </a:tbl>
          </a:graphicData>
        </a:graphic>
      </p:graphicFrame>
      <p:pic>
        <p:nvPicPr>
          <p:cNvPr id="16390" name="图片 1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290" y="2306582"/>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6389" name="图片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4290" y="3042913"/>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图片 1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3925" y="3719806"/>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6387" name="图片 1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3917" y="4348272"/>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图片 1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72334" y="5126756"/>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6385" name="图片 17"/>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84290" y="5774461"/>
            <a:ext cx="360000"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2232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画笔形状改成自定义的任何样式</a:t>
            </a:r>
          </a:p>
        </p:txBody>
      </p:sp>
      <p:sp>
        <p:nvSpPr>
          <p:cNvPr id="3" name="内容占位符 2"/>
          <p:cNvSpPr>
            <a:spLocks noGrp="1"/>
          </p:cNvSpPr>
          <p:nvPr>
            <p:ph idx="1"/>
          </p:nvPr>
        </p:nvSpPr>
        <p:spPr/>
        <p:txBody>
          <a:bodyPr>
            <a:normAutofit fontScale="92500"/>
          </a:bodyPr>
          <a:lstStyle/>
          <a:p>
            <a:r>
              <a:rPr lang="en-US" altLang="zh-CN" dirty="0"/>
              <a:t>Step1  </a:t>
            </a:r>
            <a:r>
              <a:rPr lang="en-US" altLang="zh-CN" dirty="0" err="1"/>
              <a:t>turtle.begin_poly</a:t>
            </a:r>
            <a:r>
              <a:rPr lang="en-US" altLang="zh-CN" dirty="0"/>
              <a:t>()                </a:t>
            </a:r>
            <a:r>
              <a:rPr lang="en-US" altLang="zh-CN" dirty="0" smtClean="0"/>
              <a:t>	</a:t>
            </a:r>
            <a:r>
              <a:rPr lang="en-US" altLang="zh-CN" dirty="0" smtClean="0">
                <a:solidFill>
                  <a:srgbClr val="FF0000"/>
                </a:solidFill>
              </a:rPr>
              <a:t># </a:t>
            </a:r>
            <a:r>
              <a:rPr lang="zh-CN" altLang="en-US" dirty="0">
                <a:solidFill>
                  <a:srgbClr val="FF0000"/>
                </a:solidFill>
              </a:rPr>
              <a:t>开始绘制</a:t>
            </a:r>
          </a:p>
          <a:p>
            <a:r>
              <a:rPr lang="en-US" altLang="zh-CN" dirty="0"/>
              <a:t>Step2  </a:t>
            </a:r>
            <a:r>
              <a:rPr lang="zh-CN" altLang="en-US" dirty="0"/>
              <a:t>绘制自定义指针（具体绘制过程省略）</a:t>
            </a:r>
          </a:p>
          <a:p>
            <a:r>
              <a:rPr lang="en-US" altLang="zh-CN" dirty="0"/>
              <a:t>Step3  </a:t>
            </a:r>
            <a:r>
              <a:rPr lang="en-US" altLang="zh-CN" dirty="0" err="1"/>
              <a:t>turtle.end_poly</a:t>
            </a:r>
            <a:r>
              <a:rPr lang="en-US" altLang="zh-CN" dirty="0"/>
              <a:t>()                 </a:t>
            </a:r>
            <a:r>
              <a:rPr lang="en-US" altLang="zh-CN" dirty="0" smtClean="0"/>
              <a:t> 	</a:t>
            </a:r>
            <a:r>
              <a:rPr lang="en-US" altLang="zh-CN" dirty="0" smtClean="0">
                <a:solidFill>
                  <a:srgbClr val="FF0000"/>
                </a:solidFill>
              </a:rPr>
              <a:t># </a:t>
            </a:r>
            <a:r>
              <a:rPr lang="zh-CN" altLang="en-US" dirty="0">
                <a:solidFill>
                  <a:srgbClr val="FF0000"/>
                </a:solidFill>
              </a:rPr>
              <a:t>结束绘制</a:t>
            </a:r>
          </a:p>
          <a:p>
            <a:r>
              <a:rPr lang="en-US" altLang="zh-CN" dirty="0"/>
              <a:t>Step4  poly = </a:t>
            </a:r>
            <a:r>
              <a:rPr lang="en-US" altLang="zh-CN" dirty="0" err="1"/>
              <a:t>turtle.get_poly</a:t>
            </a:r>
            <a:r>
              <a:rPr lang="en-US" altLang="zh-CN" dirty="0"/>
              <a:t>() </a:t>
            </a:r>
            <a:r>
              <a:rPr lang="en-US" altLang="zh-CN" dirty="0" smtClean="0"/>
              <a:t>  		</a:t>
            </a:r>
            <a:r>
              <a:rPr lang="en-US" altLang="zh-CN" dirty="0" smtClean="0">
                <a:solidFill>
                  <a:srgbClr val="FF0000"/>
                </a:solidFill>
              </a:rPr>
              <a:t># </a:t>
            </a:r>
            <a:r>
              <a:rPr lang="zh-CN" altLang="en-US" dirty="0">
                <a:solidFill>
                  <a:srgbClr val="FF0000"/>
                </a:solidFill>
              </a:rPr>
              <a:t>获取绘制</a:t>
            </a:r>
          </a:p>
          <a:p>
            <a:r>
              <a:rPr lang="en-US" altLang="zh-CN" dirty="0"/>
              <a:t>Step5  </a:t>
            </a:r>
            <a:r>
              <a:rPr lang="en-US" altLang="zh-CN" dirty="0" err="1"/>
              <a:t>turtle.register_shape</a:t>
            </a:r>
            <a:r>
              <a:rPr lang="en-US" altLang="zh-CN" dirty="0"/>
              <a:t>('name', ploy)    </a:t>
            </a:r>
            <a:r>
              <a:rPr lang="en-US" altLang="zh-CN" sz="2200" dirty="0">
                <a:solidFill>
                  <a:srgbClr val="FF0000"/>
                </a:solidFill>
              </a:rPr>
              <a:t># </a:t>
            </a:r>
            <a:r>
              <a:rPr lang="zh-CN" altLang="en-US" sz="2200" dirty="0" smtClean="0">
                <a:solidFill>
                  <a:srgbClr val="FF0000"/>
                </a:solidFill>
              </a:rPr>
              <a:t>注册为</a:t>
            </a:r>
            <a:r>
              <a:rPr lang="en-US" altLang="zh-CN" sz="2200" dirty="0">
                <a:solidFill>
                  <a:srgbClr val="FF0000"/>
                </a:solidFill>
              </a:rPr>
              <a:t>'name'</a:t>
            </a:r>
            <a:r>
              <a:rPr lang="zh-CN" altLang="en-US" sz="2200" dirty="0">
                <a:solidFill>
                  <a:srgbClr val="FF0000"/>
                </a:solidFill>
              </a:rPr>
              <a:t>的</a:t>
            </a:r>
            <a:r>
              <a:rPr lang="en-US" altLang="zh-CN" sz="2200" dirty="0">
                <a:solidFill>
                  <a:srgbClr val="FF0000"/>
                </a:solidFill>
              </a:rPr>
              <a:t>shape</a:t>
            </a:r>
            <a:endParaRPr lang="en-US" altLang="zh-CN" dirty="0">
              <a:solidFill>
                <a:srgbClr val="FF0000"/>
              </a:solidFill>
            </a:endParaRPr>
          </a:p>
          <a:p>
            <a:r>
              <a:rPr lang="en-US" altLang="zh-CN" dirty="0"/>
              <a:t>Step6  </a:t>
            </a:r>
            <a:r>
              <a:rPr lang="en-US" altLang="zh-CN" dirty="0" err="1"/>
              <a:t>newPoint</a:t>
            </a:r>
            <a:r>
              <a:rPr lang="en-US" altLang="zh-CN" dirty="0"/>
              <a:t> = </a:t>
            </a:r>
            <a:r>
              <a:rPr lang="en-US" altLang="zh-CN" dirty="0" err="1"/>
              <a:t>turtle.Pen</a:t>
            </a:r>
            <a:r>
              <a:rPr lang="en-US" altLang="zh-CN" dirty="0"/>
              <a:t>()         </a:t>
            </a:r>
            <a:r>
              <a:rPr lang="en-US" altLang="zh-CN" dirty="0" smtClean="0"/>
              <a:t>	</a:t>
            </a:r>
            <a:r>
              <a:rPr lang="en-US" altLang="zh-CN" dirty="0" smtClean="0">
                <a:solidFill>
                  <a:srgbClr val="FF0000"/>
                </a:solidFill>
              </a:rPr>
              <a:t># </a:t>
            </a:r>
            <a:r>
              <a:rPr lang="zh-CN" altLang="en-US" dirty="0">
                <a:solidFill>
                  <a:srgbClr val="FF0000"/>
                </a:solidFill>
              </a:rPr>
              <a:t>初始化一只新小海龟</a:t>
            </a:r>
          </a:p>
          <a:p>
            <a:r>
              <a:rPr lang="en-US" altLang="zh-CN" dirty="0"/>
              <a:t>Step7  </a:t>
            </a:r>
            <a:r>
              <a:rPr lang="en-US" altLang="zh-CN" dirty="0" err="1"/>
              <a:t>newPoint.shape</a:t>
            </a:r>
            <a:r>
              <a:rPr lang="en-US" altLang="zh-CN" dirty="0"/>
              <a:t>('name')      </a:t>
            </a:r>
            <a:r>
              <a:rPr lang="en-US" altLang="zh-CN" dirty="0" smtClean="0"/>
              <a:t>	</a:t>
            </a:r>
            <a:r>
              <a:rPr lang="en-US" altLang="zh-CN" dirty="0" smtClean="0">
                <a:solidFill>
                  <a:srgbClr val="FF0000"/>
                </a:solidFill>
              </a:rPr>
              <a:t># </a:t>
            </a:r>
            <a:r>
              <a:rPr lang="zh-CN" altLang="en-US" dirty="0" smtClean="0">
                <a:solidFill>
                  <a:srgbClr val="FF0000"/>
                </a:solidFill>
              </a:rPr>
              <a:t>使用</a:t>
            </a:r>
            <a:r>
              <a:rPr lang="zh-CN" altLang="en-US" dirty="0">
                <a:solidFill>
                  <a:srgbClr val="FF0000"/>
                </a:solidFill>
              </a:rPr>
              <a:t>名为</a:t>
            </a:r>
            <a:r>
              <a:rPr lang="en-US" altLang="zh-CN" dirty="0">
                <a:solidFill>
                  <a:srgbClr val="FF0000"/>
                </a:solidFill>
              </a:rPr>
              <a:t>'name'</a:t>
            </a:r>
            <a:r>
              <a:rPr lang="zh-CN" altLang="en-US" dirty="0">
                <a:solidFill>
                  <a:srgbClr val="FF0000"/>
                </a:solidFill>
              </a:rPr>
              <a:t>的</a:t>
            </a:r>
            <a:r>
              <a:rPr lang="en-US" altLang="zh-CN" dirty="0" smtClean="0">
                <a:solidFill>
                  <a:srgbClr val="FF0000"/>
                </a:solidFill>
              </a:rPr>
              <a:t>shape</a:t>
            </a:r>
            <a:endParaRPr lang="en-US" altLang="zh-CN" dirty="0">
              <a:solidFill>
                <a:srgbClr val="FF0000"/>
              </a:solidFill>
            </a:endParaRPr>
          </a:p>
        </p:txBody>
      </p:sp>
    </p:spTree>
    <p:extLst>
      <p:ext uri="{BB962C8B-B14F-4D97-AF65-F5344CB8AC3E}">
        <p14:creationId xmlns:p14="http://schemas.microsoft.com/office/powerpoint/2010/main" val="21786562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a:t>
            </a:r>
            <a:r>
              <a:rPr lang="en-US" altLang="zh-CN" dirty="0"/>
              <a:t>4</a:t>
            </a:r>
            <a:r>
              <a:rPr lang="zh-CN" altLang="en-US" dirty="0"/>
              <a:t>）坐标系</a:t>
            </a:r>
            <a:br>
              <a:rPr lang="zh-CN" altLang="en-US" dirty="0"/>
            </a:br>
            <a:endParaRPr lang="zh-CN" altLang="en-US" dirty="0"/>
          </a:p>
        </p:txBody>
      </p:sp>
      <p:sp>
        <p:nvSpPr>
          <p:cNvPr id="3" name="内容占位符 2"/>
          <p:cNvSpPr>
            <a:spLocks noGrp="1"/>
          </p:cNvSpPr>
          <p:nvPr>
            <p:ph idx="1"/>
          </p:nvPr>
        </p:nvSpPr>
        <p:spPr/>
        <p:txBody>
          <a:bodyPr>
            <a:normAutofit/>
          </a:bodyPr>
          <a:lstStyle/>
          <a:p>
            <a:r>
              <a:rPr lang="zh-CN" altLang="en-US" dirty="0" smtClean="0"/>
              <a:t>画布</a:t>
            </a:r>
            <a:r>
              <a:rPr lang="zh-CN" altLang="en-US" dirty="0"/>
              <a:t>的空间坐标系以正中心为原点，向右为</a:t>
            </a:r>
            <a:r>
              <a:rPr lang="en-US" altLang="zh-CN" dirty="0"/>
              <a:t>x</a:t>
            </a:r>
            <a:r>
              <a:rPr lang="zh-CN" altLang="en-US" dirty="0"/>
              <a:t>轴正方向，向左为</a:t>
            </a:r>
            <a:r>
              <a:rPr lang="en-US" altLang="zh-CN" dirty="0"/>
              <a:t>x</a:t>
            </a:r>
            <a:r>
              <a:rPr lang="zh-CN" altLang="en-US" dirty="0"/>
              <a:t>轴负方向；向上为</a:t>
            </a:r>
            <a:r>
              <a:rPr lang="en-US" altLang="zh-CN" dirty="0"/>
              <a:t>y</a:t>
            </a:r>
            <a:r>
              <a:rPr lang="zh-CN" altLang="en-US" dirty="0"/>
              <a:t>轴正方向，向下为</a:t>
            </a:r>
            <a:r>
              <a:rPr lang="en-US" altLang="zh-CN" dirty="0"/>
              <a:t>y</a:t>
            </a:r>
            <a:r>
              <a:rPr lang="zh-CN" altLang="en-US" dirty="0"/>
              <a:t>轴负方向</a:t>
            </a:r>
            <a:r>
              <a:rPr lang="zh-CN" altLang="en-US" dirty="0" smtClean="0"/>
              <a:t>。</a:t>
            </a:r>
            <a:endParaRPr lang="zh-CN" altLang="en-US" dirty="0"/>
          </a:p>
          <a:p>
            <a:endParaRPr lang="zh-CN" altLang="en-US" dirty="0"/>
          </a:p>
        </p:txBody>
      </p:sp>
      <p:pic>
        <p:nvPicPr>
          <p:cNvPr id="4" name="图片 3"/>
          <p:cNvPicPr/>
          <p:nvPr/>
        </p:nvPicPr>
        <p:blipFill>
          <a:blip r:embed="rId2"/>
          <a:stretch>
            <a:fillRect/>
          </a:stretch>
        </p:blipFill>
        <p:spPr>
          <a:xfrm>
            <a:off x="2783632" y="2420888"/>
            <a:ext cx="6912768" cy="4176464"/>
          </a:xfrm>
          <a:prstGeom prst="rect">
            <a:avLst/>
          </a:prstGeom>
          <a:noFill/>
          <a:ln>
            <a:noFill/>
          </a:ln>
        </p:spPr>
      </p:pic>
    </p:spTree>
    <p:extLst>
      <p:ext uri="{BB962C8B-B14F-4D97-AF65-F5344CB8AC3E}">
        <p14:creationId xmlns:p14="http://schemas.microsoft.com/office/powerpoint/2010/main" val="8401201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a:t>
            </a:r>
            <a:r>
              <a:rPr lang="en-US" altLang="zh-CN" dirty="0"/>
              <a:t>4</a:t>
            </a:r>
            <a:r>
              <a:rPr lang="zh-CN" altLang="en-US" dirty="0"/>
              <a:t>）坐标系</a:t>
            </a:r>
            <a:br>
              <a:rPr lang="zh-CN" altLang="en-US" dirty="0"/>
            </a:b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smtClean="0"/>
              <a:t>画布</a:t>
            </a:r>
            <a:r>
              <a:rPr lang="zh-CN" altLang="en-US" dirty="0"/>
              <a:t>的角度坐标系与使用的模式有关。</a:t>
            </a:r>
            <a:r>
              <a:rPr lang="en-US" altLang="zh-CN" dirty="0"/>
              <a:t>turtle</a:t>
            </a:r>
            <a:r>
              <a:rPr lang="zh-CN" altLang="en-US" dirty="0"/>
              <a:t>使用的模式有</a:t>
            </a:r>
            <a:r>
              <a:rPr lang="en-US" altLang="zh-CN" dirty="0"/>
              <a:t>"standard"</a:t>
            </a:r>
            <a:r>
              <a:rPr lang="zh-CN" altLang="en-US" dirty="0"/>
              <a:t>模式和</a:t>
            </a:r>
            <a:r>
              <a:rPr lang="en-US" altLang="zh-CN" dirty="0"/>
              <a:t>"logo"</a:t>
            </a:r>
            <a:r>
              <a:rPr lang="zh-CN" altLang="en-US" dirty="0"/>
              <a:t>模式。</a:t>
            </a:r>
          </a:p>
          <a:p>
            <a:pPr lvl="1"/>
            <a:r>
              <a:rPr lang="en-US" altLang="zh-CN" dirty="0" smtClean="0"/>
              <a:t>“standard”</a:t>
            </a:r>
            <a:r>
              <a:rPr lang="zh-CN" altLang="en-US" dirty="0" smtClean="0"/>
              <a:t>模式</a:t>
            </a:r>
            <a:r>
              <a:rPr lang="zh-CN" altLang="en-US" dirty="0"/>
              <a:t>是按逆时针递增，以水平向右作为</a:t>
            </a:r>
            <a:r>
              <a:rPr lang="en-US" altLang="zh-CN" dirty="0"/>
              <a:t>0</a:t>
            </a:r>
            <a:r>
              <a:rPr lang="zh-CN" altLang="en-US" dirty="0"/>
              <a:t>度，</a:t>
            </a:r>
            <a:r>
              <a:rPr lang="en-US" altLang="zh-CN" dirty="0"/>
              <a:t>90</a:t>
            </a:r>
            <a:r>
              <a:rPr lang="zh-CN" altLang="en-US" dirty="0"/>
              <a:t>度的方向是向上</a:t>
            </a:r>
            <a:r>
              <a:rPr lang="zh-CN" altLang="en-US" dirty="0" smtClean="0"/>
              <a:t>；</a:t>
            </a:r>
            <a:r>
              <a:rPr lang="en-US" altLang="zh-CN" dirty="0"/>
              <a:t>“standard”</a:t>
            </a:r>
            <a:r>
              <a:rPr lang="zh-CN" altLang="en-US" dirty="0"/>
              <a:t>模式是</a:t>
            </a:r>
            <a:r>
              <a:rPr lang="en-US" altLang="zh-CN" dirty="0" smtClean="0"/>
              <a:t>turtle</a:t>
            </a:r>
            <a:r>
              <a:rPr lang="zh-CN" altLang="en-US" dirty="0" smtClean="0"/>
              <a:t>默认模式；</a:t>
            </a:r>
            <a:endParaRPr lang="en-US" altLang="zh-CN" dirty="0" smtClean="0"/>
          </a:p>
          <a:p>
            <a:pPr lvl="1"/>
            <a:r>
              <a:rPr lang="en-US" altLang="zh-CN" dirty="0" smtClean="0"/>
              <a:t>"</a:t>
            </a:r>
            <a:r>
              <a:rPr lang="en-US" altLang="zh-CN" dirty="0"/>
              <a:t>logo"</a:t>
            </a:r>
            <a:r>
              <a:rPr lang="zh-CN" altLang="en-US" dirty="0"/>
              <a:t>模式则是按顺时针递增，以垂直向上作为</a:t>
            </a:r>
            <a:r>
              <a:rPr lang="en-US" altLang="zh-CN" dirty="0"/>
              <a:t>0</a:t>
            </a:r>
            <a:r>
              <a:rPr lang="zh-CN" altLang="en-US" dirty="0"/>
              <a:t>度，</a:t>
            </a:r>
            <a:r>
              <a:rPr lang="en-US" altLang="zh-CN" dirty="0"/>
              <a:t>90</a:t>
            </a:r>
            <a:r>
              <a:rPr lang="zh-CN" altLang="en-US" dirty="0"/>
              <a:t>度的方向是水平向右。</a:t>
            </a:r>
          </a:p>
          <a:p>
            <a:r>
              <a:rPr lang="zh-CN" altLang="en-US" dirty="0" smtClean="0"/>
              <a:t>切换</a:t>
            </a:r>
            <a:r>
              <a:rPr lang="zh-CN" altLang="en-US" dirty="0"/>
              <a:t>角度模式的命令格式如下：</a:t>
            </a:r>
          </a:p>
          <a:p>
            <a:pPr marL="457200" lvl="1" indent="0">
              <a:buNone/>
            </a:pPr>
            <a:r>
              <a:rPr lang="en-US" altLang="zh-CN" dirty="0" err="1"/>
              <a:t>turtle.mode</a:t>
            </a:r>
            <a:r>
              <a:rPr lang="en-US" altLang="zh-CN" dirty="0"/>
              <a:t>(mode=None)</a:t>
            </a:r>
          </a:p>
          <a:p>
            <a:pPr lvl="1"/>
            <a:r>
              <a:rPr lang="zh-CN" altLang="en-US" dirty="0"/>
              <a:t>例如，</a:t>
            </a:r>
            <a:r>
              <a:rPr lang="en-US" altLang="zh-CN" dirty="0" err="1"/>
              <a:t>turtle.mode</a:t>
            </a:r>
            <a:r>
              <a:rPr lang="en-US" altLang="zh-CN" dirty="0"/>
              <a:t>("logo")</a:t>
            </a:r>
            <a:r>
              <a:rPr lang="zh-CN" altLang="en-US" dirty="0"/>
              <a:t>命令将切换到顺时针角度模式。</a:t>
            </a:r>
          </a:p>
          <a:p>
            <a:endParaRPr lang="zh-CN" altLang="en-US" dirty="0"/>
          </a:p>
        </p:txBody>
      </p:sp>
    </p:spTree>
    <p:extLst>
      <p:ext uri="{BB962C8B-B14F-4D97-AF65-F5344CB8AC3E}">
        <p14:creationId xmlns:p14="http://schemas.microsoft.com/office/powerpoint/2010/main" val="29439466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turtle</a:t>
            </a:r>
            <a:r>
              <a:rPr lang="zh-CN" altLang="en-US" dirty="0"/>
              <a:t>绘图的基本步骤</a:t>
            </a:r>
            <a:br>
              <a:rPr lang="zh-CN" altLang="en-US" dirty="0"/>
            </a:br>
            <a:endParaRPr lang="zh-CN" altLang="en-US" dirty="0"/>
          </a:p>
        </p:txBody>
      </p:sp>
      <p:sp>
        <p:nvSpPr>
          <p:cNvPr id="3" name="内容占位符 2"/>
          <p:cNvSpPr>
            <a:spLocks noGrp="1"/>
          </p:cNvSpPr>
          <p:nvPr>
            <p:ph idx="1"/>
          </p:nvPr>
        </p:nvSpPr>
        <p:spPr/>
        <p:txBody>
          <a:bodyPr>
            <a:normAutofit fontScale="85000" lnSpcReduction="20000"/>
          </a:bodyPr>
          <a:lstStyle/>
          <a:p>
            <a:pPr marL="0" indent="0">
              <a:buNone/>
            </a:pPr>
            <a:r>
              <a:rPr lang="zh-CN" altLang="en-US" dirty="0" smtClean="0"/>
              <a:t>（</a:t>
            </a:r>
            <a:r>
              <a:rPr lang="en-US" altLang="zh-CN" dirty="0"/>
              <a:t>1</a:t>
            </a:r>
            <a:r>
              <a:rPr lang="zh-CN" altLang="en-US" dirty="0"/>
              <a:t>）设置画布</a:t>
            </a:r>
          </a:p>
          <a:p>
            <a:pPr lvl="1"/>
            <a:r>
              <a:rPr lang="en-US" altLang="zh-CN" dirty="0"/>
              <a:t>Turtle</a:t>
            </a:r>
            <a:r>
              <a:rPr lang="zh-CN" altLang="en-US" dirty="0"/>
              <a:t>中画布是自动生成的，默认以</a:t>
            </a:r>
            <a:r>
              <a:rPr lang="en-US" altLang="zh-CN" dirty="0"/>
              <a:t>400*300</a:t>
            </a:r>
            <a:r>
              <a:rPr lang="zh-CN" altLang="en-US" dirty="0"/>
              <a:t>的大小显示在屏幕正中央。在实际应用中可以根据需要调整画布的大小和位置，也可以改变画布的颜色。</a:t>
            </a:r>
          </a:p>
          <a:p>
            <a:pPr marL="0" indent="0">
              <a:buNone/>
            </a:pPr>
            <a:r>
              <a:rPr lang="zh-CN" altLang="en-US" dirty="0"/>
              <a:t>（</a:t>
            </a:r>
            <a:r>
              <a:rPr lang="en-US" altLang="zh-CN" dirty="0"/>
              <a:t>2</a:t>
            </a:r>
            <a:r>
              <a:rPr lang="zh-CN" altLang="en-US" dirty="0"/>
              <a:t>）创建小海龟对象</a:t>
            </a:r>
          </a:p>
          <a:p>
            <a:pPr lvl="1"/>
            <a:r>
              <a:rPr lang="zh-CN" altLang="en-US" dirty="0"/>
              <a:t>创建好</a:t>
            </a:r>
            <a:r>
              <a:rPr lang="zh-CN" altLang="en-US" dirty="0" smtClean="0"/>
              <a:t>画布后，创建</a:t>
            </a:r>
            <a:r>
              <a:rPr lang="zh-CN" altLang="en-US" dirty="0"/>
              <a:t>画笔对象，也就是小海龟对象</a:t>
            </a:r>
            <a:r>
              <a:rPr lang="zh-CN" altLang="en-US" dirty="0" smtClean="0"/>
              <a:t>。</a:t>
            </a:r>
            <a:endParaRPr lang="en-US" altLang="zh-CN" dirty="0" smtClean="0"/>
          </a:p>
          <a:p>
            <a:pPr lvl="1"/>
            <a:r>
              <a:rPr lang="zh-CN" altLang="en-US" dirty="0" smtClean="0"/>
              <a:t>如果需要同时</a:t>
            </a:r>
            <a:r>
              <a:rPr lang="zh-CN" altLang="en-US" dirty="0"/>
              <a:t>在画布上画多个图形，也可以创建多个画笔对象</a:t>
            </a:r>
            <a:r>
              <a:rPr lang="zh-CN" altLang="en-US" dirty="0" smtClean="0"/>
              <a:t>。</a:t>
            </a:r>
            <a:endParaRPr lang="en-US" altLang="zh-CN" dirty="0" smtClean="0"/>
          </a:p>
          <a:p>
            <a:pPr lvl="1"/>
            <a:r>
              <a:rPr lang="zh-CN" altLang="en-US" dirty="0" smtClean="0"/>
              <a:t>创建</a:t>
            </a:r>
            <a:r>
              <a:rPr lang="zh-CN" altLang="en-US" dirty="0"/>
              <a:t>小海龟对象的语句如下：</a:t>
            </a:r>
          </a:p>
          <a:p>
            <a:pPr marL="914400" lvl="2" indent="0">
              <a:buNone/>
            </a:pPr>
            <a:r>
              <a:rPr lang="zh-CN" altLang="en-US" dirty="0"/>
              <a:t>画笔对象名</a:t>
            </a:r>
            <a:r>
              <a:rPr lang="en-US" altLang="zh-CN" dirty="0"/>
              <a:t>=Turtle()</a:t>
            </a:r>
          </a:p>
          <a:p>
            <a:pPr lvl="2"/>
            <a:r>
              <a:rPr lang="zh-CN" altLang="en-US" dirty="0"/>
              <a:t>例如：</a:t>
            </a:r>
            <a:r>
              <a:rPr lang="en-US" altLang="zh-CN" dirty="0"/>
              <a:t>printer1=Turtle()</a:t>
            </a:r>
          </a:p>
          <a:p>
            <a:endParaRPr lang="zh-CN" altLang="en-US" dirty="0"/>
          </a:p>
        </p:txBody>
      </p:sp>
    </p:spTree>
    <p:extLst>
      <p:ext uri="{BB962C8B-B14F-4D97-AF65-F5344CB8AC3E}">
        <p14:creationId xmlns:p14="http://schemas.microsoft.com/office/powerpoint/2010/main" val="7989925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turtle</a:t>
            </a:r>
            <a:r>
              <a:rPr lang="zh-CN" altLang="en-US" dirty="0"/>
              <a:t>绘图的基本步骤</a:t>
            </a:r>
            <a:br>
              <a:rPr lang="zh-CN" altLang="en-US" dirty="0"/>
            </a:br>
            <a:endParaRPr lang="zh-CN" altLang="en-US" dirty="0"/>
          </a:p>
        </p:txBody>
      </p:sp>
      <p:sp>
        <p:nvSpPr>
          <p:cNvPr id="3" name="内容占位符 2"/>
          <p:cNvSpPr>
            <a:spLocks noGrp="1"/>
          </p:cNvSpPr>
          <p:nvPr>
            <p:ph idx="1"/>
          </p:nvPr>
        </p:nvSpPr>
        <p:spPr>
          <a:xfrm>
            <a:off x="669925" y="1160145"/>
            <a:ext cx="10852150" cy="5180965"/>
          </a:xfrm>
        </p:spPr>
        <p:txBody>
          <a:bodyPr>
            <a:normAutofit fontScale="77500" lnSpcReduction="20000"/>
          </a:bodyPr>
          <a:lstStyle/>
          <a:p>
            <a:pPr marL="0" indent="0">
              <a:buNone/>
            </a:pPr>
            <a:r>
              <a:rPr lang="zh-CN" altLang="en-US" dirty="0" smtClean="0"/>
              <a:t>（</a:t>
            </a:r>
            <a:r>
              <a:rPr lang="en-US" altLang="zh-CN" dirty="0"/>
              <a:t>3</a:t>
            </a:r>
            <a:r>
              <a:rPr lang="zh-CN" altLang="en-US" dirty="0"/>
              <a:t>）设置画笔属性</a:t>
            </a:r>
          </a:p>
          <a:p>
            <a:pPr lvl="1"/>
            <a:r>
              <a:rPr lang="zh-CN" altLang="en-US" dirty="0"/>
              <a:t>画笔属性主要包括颜色、画线宽度、移动速度等</a:t>
            </a:r>
            <a:r>
              <a:rPr lang="zh-CN" altLang="en-US" dirty="0" smtClean="0"/>
              <a:t>。</a:t>
            </a:r>
            <a:endParaRPr lang="en-US" altLang="zh-CN" dirty="0" smtClean="0"/>
          </a:p>
          <a:p>
            <a:pPr lvl="1"/>
            <a:r>
              <a:rPr lang="zh-CN" altLang="en-US" dirty="0" smtClean="0"/>
              <a:t>表</a:t>
            </a:r>
            <a:r>
              <a:rPr lang="en-US" altLang="zh-CN" dirty="0"/>
              <a:t>11-14</a:t>
            </a:r>
            <a:r>
              <a:rPr lang="zh-CN" altLang="en-US" dirty="0"/>
              <a:t>为常用画笔属性命令</a:t>
            </a:r>
            <a:r>
              <a:rPr lang="zh-CN" altLang="en-US" dirty="0" smtClean="0"/>
              <a:t>。</a:t>
            </a:r>
            <a:endParaRPr lang="en-US" altLang="zh-CN" dirty="0" smtClean="0"/>
          </a:p>
          <a:p>
            <a:pPr marL="0" indent="0">
              <a:buNone/>
            </a:pPr>
            <a:r>
              <a:rPr lang="zh-CN" altLang="en-US" dirty="0"/>
              <a:t>（</a:t>
            </a:r>
            <a:r>
              <a:rPr lang="en-US" altLang="zh-CN" dirty="0"/>
              <a:t>4</a:t>
            </a:r>
            <a:r>
              <a:rPr lang="zh-CN" altLang="en-US" dirty="0"/>
              <a:t>）进行绘图</a:t>
            </a:r>
          </a:p>
          <a:p>
            <a:pPr lvl="1"/>
            <a:r>
              <a:rPr lang="zh-CN" altLang="en-US" dirty="0"/>
              <a:t>操纵海龟绘图的</a:t>
            </a:r>
            <a:r>
              <a:rPr lang="zh-CN" altLang="en-US" dirty="0" smtClean="0"/>
              <a:t>命令大致</a:t>
            </a:r>
            <a:r>
              <a:rPr lang="zh-CN" altLang="en-US" dirty="0"/>
              <a:t>可以划分为</a:t>
            </a:r>
            <a:r>
              <a:rPr lang="en-US" altLang="zh-CN" dirty="0"/>
              <a:t>3</a:t>
            </a:r>
            <a:r>
              <a:rPr lang="zh-CN" altLang="en-US" dirty="0"/>
              <a:t>类</a:t>
            </a:r>
            <a:r>
              <a:rPr lang="zh-CN" altLang="en-US" dirty="0" smtClean="0"/>
              <a:t>：</a:t>
            </a:r>
            <a:endParaRPr lang="en-US" altLang="zh-CN" dirty="0" smtClean="0"/>
          </a:p>
          <a:p>
            <a:pPr lvl="2"/>
            <a:r>
              <a:rPr lang="zh-CN" altLang="en-US" dirty="0" smtClean="0"/>
              <a:t>运动</a:t>
            </a:r>
            <a:r>
              <a:rPr lang="zh-CN" altLang="en-US" dirty="0"/>
              <a:t>命令，如小海龟的前进、后退、画圆等命令，画笔运动命令如表</a:t>
            </a:r>
            <a:r>
              <a:rPr lang="en-US" altLang="zh-CN" dirty="0"/>
              <a:t>11-15</a:t>
            </a:r>
            <a:r>
              <a:rPr lang="zh-CN" altLang="en-US" dirty="0"/>
              <a:t>所示</a:t>
            </a:r>
            <a:r>
              <a:rPr lang="zh-CN" altLang="en-US" dirty="0" smtClean="0"/>
              <a:t>；</a:t>
            </a:r>
            <a:endParaRPr lang="en-US" altLang="zh-CN" dirty="0" smtClean="0"/>
          </a:p>
          <a:p>
            <a:pPr lvl="2"/>
            <a:r>
              <a:rPr lang="zh-CN" altLang="en-US" dirty="0" smtClean="0"/>
              <a:t>画笔</a:t>
            </a:r>
            <a:r>
              <a:rPr lang="zh-CN" altLang="en-US" dirty="0"/>
              <a:t>控制命令，如换方向、不留下轨迹等命令，画笔控制命令如表</a:t>
            </a:r>
            <a:r>
              <a:rPr lang="en-US" altLang="zh-CN" dirty="0"/>
              <a:t>11-16</a:t>
            </a:r>
            <a:r>
              <a:rPr lang="zh-CN" altLang="en-US" dirty="0"/>
              <a:t>、</a:t>
            </a:r>
            <a:r>
              <a:rPr lang="en-US" altLang="zh-CN" dirty="0"/>
              <a:t>11-17</a:t>
            </a:r>
            <a:r>
              <a:rPr lang="zh-CN" altLang="en-US" dirty="0"/>
              <a:t>、</a:t>
            </a:r>
            <a:r>
              <a:rPr lang="en-US" altLang="zh-CN" dirty="0"/>
              <a:t>11-18</a:t>
            </a:r>
            <a:r>
              <a:rPr lang="zh-CN" altLang="en-US" dirty="0"/>
              <a:t>、</a:t>
            </a:r>
            <a:r>
              <a:rPr lang="en-US" altLang="zh-CN" dirty="0"/>
              <a:t>11-19</a:t>
            </a:r>
            <a:r>
              <a:rPr lang="zh-CN" altLang="en-US" dirty="0"/>
              <a:t>所示</a:t>
            </a:r>
            <a:r>
              <a:rPr lang="zh-CN" altLang="en-US" dirty="0" smtClean="0"/>
              <a:t>；</a:t>
            </a:r>
            <a:endParaRPr lang="en-US" altLang="zh-CN" dirty="0" smtClean="0"/>
          </a:p>
          <a:p>
            <a:pPr lvl="2"/>
            <a:r>
              <a:rPr lang="zh-CN" altLang="en-US" dirty="0" smtClean="0"/>
              <a:t>全局</a:t>
            </a:r>
            <a:r>
              <a:rPr lang="zh-CN" altLang="en-US" dirty="0"/>
              <a:t>控制命令，如清空窗口、复制当前图形等命令，全局控制命令如表</a:t>
            </a:r>
            <a:r>
              <a:rPr lang="en-US" altLang="zh-CN" dirty="0"/>
              <a:t>11-20</a:t>
            </a:r>
            <a:r>
              <a:rPr lang="zh-CN" altLang="en-US" dirty="0"/>
              <a:t>所示。</a:t>
            </a:r>
          </a:p>
          <a:p>
            <a:pPr lvl="1"/>
            <a:endParaRPr lang="zh-CN" altLang="en-US" dirty="0"/>
          </a:p>
          <a:p>
            <a:endParaRPr lang="zh-CN" altLang="en-US" dirty="0"/>
          </a:p>
        </p:txBody>
      </p:sp>
    </p:spTree>
    <p:extLst>
      <p:ext uri="{BB962C8B-B14F-4D97-AF65-F5344CB8AC3E}">
        <p14:creationId xmlns:p14="http://schemas.microsoft.com/office/powerpoint/2010/main" val="1418603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2255723" y="4737920"/>
            <a:ext cx="3912531" cy="0"/>
          </a:xfrm>
          <a:prstGeom prst="line">
            <a:avLst/>
          </a:prstGeom>
          <a:noFill/>
          <a:ln w="9525">
            <a:solidFill>
              <a:schemeClr val="accent1">
                <a:lumMod val="7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sp>
        <p:nvSpPr>
          <p:cNvPr id="2" name="标题 1"/>
          <p:cNvSpPr>
            <a:spLocks noGrp="1"/>
          </p:cNvSpPr>
          <p:nvPr>
            <p:ph type="title"/>
          </p:nvPr>
        </p:nvSpPr>
        <p:spPr/>
        <p:txBody>
          <a:bodyPr/>
          <a:lstStyle/>
          <a:p>
            <a:r>
              <a:rPr lang="zh-CN" altLang="en-US" dirty="0" smtClean="0"/>
              <a:t>安装扩展库</a:t>
            </a:r>
            <a:endParaRPr lang="zh-CN" altLang="en-US" dirty="0"/>
          </a:p>
        </p:txBody>
      </p:sp>
      <p:sp>
        <p:nvSpPr>
          <p:cNvPr id="4" name="Oval 4"/>
          <p:cNvSpPr>
            <a:spLocks noChangeArrowheads="1"/>
          </p:cNvSpPr>
          <p:nvPr/>
        </p:nvSpPr>
        <p:spPr bwMode="auto">
          <a:xfrm>
            <a:off x="4177612" y="1807118"/>
            <a:ext cx="1477521" cy="1488231"/>
          </a:xfrm>
          <a:prstGeom prst="ellipse">
            <a:avLst/>
          </a:prstGeom>
          <a:solidFill>
            <a:schemeClr val="accent1">
              <a:lumMod val="60000"/>
              <a:lumOff val="40000"/>
            </a:schemeClr>
          </a:solidFill>
          <a:ln w="12700">
            <a:noFill/>
            <a:round/>
            <a:headEnd/>
            <a:tailEnd/>
          </a:ln>
          <a:effectLst/>
        </p:spPr>
        <p:txBody>
          <a:bodyPr wrap="none" lIns="81235" tIns="40618" rIns="81235" bIns="40618" anchor="ctr"/>
          <a:lstStyle/>
          <a:p>
            <a:endParaRPr lang="ko-KR" altLang="en-US">
              <a:solidFill>
                <a:srgbClr val="000000"/>
              </a:solidFill>
              <a:latin typeface="굴림" pitchFamily="34" charset="-127"/>
              <a:ea typeface="굴림" pitchFamily="34" charset="-127"/>
            </a:endParaRPr>
          </a:p>
        </p:txBody>
      </p:sp>
      <p:sp>
        <p:nvSpPr>
          <p:cNvPr id="5" name="Oval 4"/>
          <p:cNvSpPr>
            <a:spLocks noChangeArrowheads="1"/>
          </p:cNvSpPr>
          <p:nvPr/>
        </p:nvSpPr>
        <p:spPr bwMode="auto">
          <a:xfrm>
            <a:off x="4177612" y="2251506"/>
            <a:ext cx="1477521" cy="1043843"/>
          </a:xfrm>
          <a:custGeom>
            <a:avLst/>
            <a:gdLst/>
            <a:ahLst/>
            <a:cxnLst/>
            <a:rect l="l" t="t" r="r" b="b"/>
            <a:pathLst>
              <a:path w="1667532" h="1169451">
                <a:moveTo>
                  <a:pt x="71654" y="0"/>
                </a:moveTo>
                <a:lnTo>
                  <a:pt x="1595878" y="0"/>
                </a:lnTo>
                <a:cubicBezTo>
                  <a:pt x="1642324" y="102389"/>
                  <a:pt x="1667532" y="216148"/>
                  <a:pt x="1667532" y="335794"/>
                </a:cubicBezTo>
                <a:cubicBezTo>
                  <a:pt x="1667532" y="796210"/>
                  <a:pt x="1294242" y="1169451"/>
                  <a:pt x="833766" y="1169451"/>
                </a:cubicBezTo>
                <a:cubicBezTo>
                  <a:pt x="373290" y="1169451"/>
                  <a:pt x="0" y="796210"/>
                  <a:pt x="0" y="335794"/>
                </a:cubicBezTo>
                <a:cubicBezTo>
                  <a:pt x="0" y="216148"/>
                  <a:pt x="25208" y="102389"/>
                  <a:pt x="71654" y="0"/>
                </a:cubicBezTo>
                <a:close/>
              </a:path>
            </a:pathLst>
          </a:custGeom>
          <a:solidFill>
            <a:schemeClr val="accent1">
              <a:lumMod val="75000"/>
            </a:schemeClr>
          </a:solidFill>
          <a:ln w="12700">
            <a:noFill/>
            <a:round/>
            <a:headEnd/>
            <a:tailEnd/>
          </a:ln>
        </p:spPr>
        <p:txBody>
          <a:bodyPr wrap="none" lIns="81235" tIns="40618" rIns="81235" bIns="40618" anchor="ctr"/>
          <a:lstStyle/>
          <a:p>
            <a:endParaRPr lang="ko-KR" altLang="en-US">
              <a:solidFill>
                <a:srgbClr val="000000"/>
              </a:solidFill>
              <a:latin typeface="굴림" pitchFamily="34" charset="-127"/>
              <a:ea typeface="굴림" pitchFamily="34" charset="-127"/>
            </a:endParaRPr>
          </a:p>
        </p:txBody>
      </p:sp>
      <p:sp>
        <p:nvSpPr>
          <p:cNvPr id="6" name="Oval 4"/>
          <p:cNvSpPr>
            <a:spLocks noChangeArrowheads="1"/>
          </p:cNvSpPr>
          <p:nvPr/>
        </p:nvSpPr>
        <p:spPr bwMode="auto">
          <a:xfrm>
            <a:off x="2783878" y="2490652"/>
            <a:ext cx="1821019" cy="1834458"/>
          </a:xfrm>
          <a:prstGeom prst="ellipse">
            <a:avLst/>
          </a:prstGeom>
          <a:solidFill>
            <a:schemeClr val="accent1">
              <a:lumMod val="60000"/>
              <a:lumOff val="40000"/>
            </a:schemeClr>
          </a:solidFill>
          <a:ln w="12700">
            <a:noFill/>
            <a:round/>
            <a:headEnd/>
            <a:tailEnd/>
          </a:ln>
          <a:effectLst/>
        </p:spPr>
        <p:txBody>
          <a:bodyPr wrap="none" lIns="81235" tIns="40618" rIns="81235" bIns="40618" anchor="ctr"/>
          <a:lstStyle/>
          <a:p>
            <a:endParaRPr lang="ko-KR" altLang="en-US">
              <a:solidFill>
                <a:srgbClr val="000000"/>
              </a:solidFill>
              <a:latin typeface="굴림" pitchFamily="34" charset="-127"/>
              <a:ea typeface="굴림" pitchFamily="34" charset="-127"/>
            </a:endParaRPr>
          </a:p>
        </p:txBody>
      </p:sp>
      <p:sp>
        <p:nvSpPr>
          <p:cNvPr id="7" name="Oval 4"/>
          <p:cNvSpPr>
            <a:spLocks noChangeArrowheads="1"/>
          </p:cNvSpPr>
          <p:nvPr/>
        </p:nvSpPr>
        <p:spPr bwMode="auto">
          <a:xfrm>
            <a:off x="2783878" y="3392481"/>
            <a:ext cx="1821019" cy="932629"/>
          </a:xfrm>
          <a:custGeom>
            <a:avLst/>
            <a:gdLst/>
            <a:ahLst/>
            <a:cxnLst/>
            <a:rect l="l" t="t" r="r" b="b"/>
            <a:pathLst>
              <a:path w="2055204" h="1044854">
                <a:moveTo>
                  <a:pt x="871" y="0"/>
                </a:moveTo>
                <a:lnTo>
                  <a:pt x="2054333" y="0"/>
                </a:lnTo>
                <a:cubicBezTo>
                  <a:pt x="2055157" y="5732"/>
                  <a:pt x="2055204" y="11487"/>
                  <a:pt x="2055204" y="17253"/>
                </a:cubicBezTo>
                <a:cubicBezTo>
                  <a:pt x="2055204" y="584781"/>
                  <a:pt x="1595131" y="1044854"/>
                  <a:pt x="1027602" y="1044854"/>
                </a:cubicBezTo>
                <a:cubicBezTo>
                  <a:pt x="460073" y="1044854"/>
                  <a:pt x="0" y="584781"/>
                  <a:pt x="0" y="17253"/>
                </a:cubicBezTo>
                <a:close/>
              </a:path>
            </a:pathLst>
          </a:custGeom>
          <a:solidFill>
            <a:schemeClr val="accent1">
              <a:lumMod val="75000"/>
            </a:schemeClr>
          </a:solidFill>
          <a:ln w="12700">
            <a:noFill/>
            <a:round/>
            <a:headEnd/>
            <a:tailEnd/>
          </a:ln>
        </p:spPr>
        <p:txBody>
          <a:bodyPr wrap="none" lIns="81235" tIns="40618" rIns="81235" bIns="40618" anchor="ctr"/>
          <a:lstStyle/>
          <a:p>
            <a:endParaRPr lang="ko-KR" altLang="en-US">
              <a:solidFill>
                <a:srgbClr val="000000"/>
              </a:solidFill>
              <a:latin typeface="굴림" pitchFamily="34" charset="-127"/>
              <a:ea typeface="굴림" pitchFamily="34" charset="-127"/>
            </a:endParaRPr>
          </a:p>
        </p:txBody>
      </p:sp>
      <p:sp>
        <p:nvSpPr>
          <p:cNvPr id="8" name="Oval 4"/>
          <p:cNvSpPr>
            <a:spLocks noChangeArrowheads="1"/>
          </p:cNvSpPr>
          <p:nvPr/>
        </p:nvSpPr>
        <p:spPr bwMode="auto">
          <a:xfrm>
            <a:off x="1138172" y="3368641"/>
            <a:ext cx="2235102" cy="2251599"/>
          </a:xfrm>
          <a:prstGeom prst="ellipse">
            <a:avLst/>
          </a:prstGeom>
          <a:solidFill>
            <a:schemeClr val="accent1">
              <a:lumMod val="60000"/>
              <a:lumOff val="40000"/>
            </a:schemeClr>
          </a:solidFill>
          <a:ln w="12700">
            <a:noFill/>
            <a:round/>
            <a:headEnd/>
            <a:tailEnd/>
          </a:ln>
          <a:effectLst/>
        </p:spPr>
        <p:txBody>
          <a:bodyPr wrap="none" lIns="81235" tIns="40618" rIns="81235" bIns="40618" anchor="ctr"/>
          <a:lstStyle/>
          <a:p>
            <a:endParaRPr lang="ko-KR" altLang="en-US">
              <a:solidFill>
                <a:srgbClr val="000000"/>
              </a:solidFill>
              <a:latin typeface="굴림" pitchFamily="34" charset="-127"/>
              <a:ea typeface="굴림" pitchFamily="34" charset="-127"/>
            </a:endParaRPr>
          </a:p>
        </p:txBody>
      </p:sp>
      <p:sp>
        <p:nvSpPr>
          <p:cNvPr id="9" name="Oval 4"/>
          <p:cNvSpPr>
            <a:spLocks noChangeArrowheads="1"/>
          </p:cNvSpPr>
          <p:nvPr/>
        </p:nvSpPr>
        <p:spPr bwMode="auto">
          <a:xfrm>
            <a:off x="1330739" y="5126184"/>
            <a:ext cx="1849969" cy="494055"/>
          </a:xfrm>
          <a:custGeom>
            <a:avLst/>
            <a:gdLst/>
            <a:ahLst/>
            <a:cxnLst/>
            <a:rect l="l" t="t" r="r" b="b"/>
            <a:pathLst>
              <a:path w="2087877" h="553506">
                <a:moveTo>
                  <a:pt x="0" y="0"/>
                </a:moveTo>
                <a:lnTo>
                  <a:pt x="2087877" y="0"/>
                </a:lnTo>
                <a:cubicBezTo>
                  <a:pt x="1861113" y="334090"/>
                  <a:pt x="1478149" y="553506"/>
                  <a:pt x="1043938" y="553506"/>
                </a:cubicBezTo>
                <a:cubicBezTo>
                  <a:pt x="609727" y="553506"/>
                  <a:pt x="226764" y="334090"/>
                  <a:pt x="0" y="0"/>
                </a:cubicBezTo>
                <a:close/>
              </a:path>
            </a:pathLst>
          </a:custGeom>
          <a:solidFill>
            <a:schemeClr val="accent1">
              <a:lumMod val="75000"/>
            </a:schemeClr>
          </a:solidFill>
          <a:ln w="12700">
            <a:noFill/>
            <a:round/>
            <a:headEnd/>
            <a:tailEnd/>
          </a:ln>
        </p:spPr>
        <p:txBody>
          <a:bodyPr wrap="none" lIns="81235" tIns="40618" rIns="81235" bIns="40618" anchor="ctr"/>
          <a:lstStyle/>
          <a:p>
            <a:endParaRPr lang="ko-KR" altLang="en-US">
              <a:solidFill>
                <a:srgbClr val="000000"/>
              </a:solidFill>
              <a:latin typeface="굴림" pitchFamily="34" charset="-127"/>
              <a:ea typeface="굴림" pitchFamily="34" charset="-127"/>
            </a:endParaRPr>
          </a:p>
        </p:txBody>
      </p:sp>
      <p:sp>
        <p:nvSpPr>
          <p:cNvPr id="10" name="TextBox 31"/>
          <p:cNvSpPr txBox="1"/>
          <p:nvPr/>
        </p:nvSpPr>
        <p:spPr>
          <a:xfrm>
            <a:off x="1275211" y="4179506"/>
            <a:ext cx="1905497" cy="697582"/>
          </a:xfrm>
          <a:prstGeom prst="rect">
            <a:avLst/>
          </a:prstGeom>
          <a:noFill/>
        </p:spPr>
        <p:txBody>
          <a:bodyPr wrap="square" lIns="81235" tIns="40618" rIns="81235" bIns="40618" rtlCol="0" anchor="ctr">
            <a:spAutoFit/>
          </a:bodyPr>
          <a:lstStyle/>
          <a:p>
            <a:pPr algn="ctr"/>
            <a:r>
              <a:rPr lang="en-US" altLang="zh-CN" sz="4000" dirty="0" smtClean="0">
                <a:solidFill>
                  <a:schemeClr val="bg1"/>
                </a:solidFill>
                <a:latin typeface="微软雅黑" pitchFamily="34" charset="-122"/>
                <a:ea typeface="微软雅黑" pitchFamily="34" charset="-122"/>
              </a:rPr>
              <a:t>pip</a:t>
            </a:r>
            <a:r>
              <a:rPr lang="zh-CN" altLang="en-US" sz="3200" dirty="0">
                <a:solidFill>
                  <a:schemeClr val="bg1"/>
                </a:solidFill>
                <a:latin typeface="微软雅黑" pitchFamily="34" charset="-122"/>
                <a:ea typeface="微软雅黑" pitchFamily="34" charset="-122"/>
              </a:rPr>
              <a:t>工具</a:t>
            </a:r>
          </a:p>
        </p:txBody>
      </p:sp>
      <p:sp>
        <p:nvSpPr>
          <p:cNvPr id="11" name="TextBox 32"/>
          <p:cNvSpPr txBox="1"/>
          <p:nvPr/>
        </p:nvSpPr>
        <p:spPr>
          <a:xfrm>
            <a:off x="2714677" y="3119887"/>
            <a:ext cx="1959420" cy="512917"/>
          </a:xfrm>
          <a:prstGeom prst="rect">
            <a:avLst/>
          </a:prstGeom>
          <a:noFill/>
        </p:spPr>
        <p:txBody>
          <a:bodyPr wrap="none" lIns="81235" tIns="40618" rIns="81235" bIns="40618" rtlCol="0" anchor="ctr">
            <a:spAutoFit/>
          </a:bodyPr>
          <a:lstStyle/>
          <a:p>
            <a:r>
              <a:rPr lang="zh-CN" altLang="en-US" sz="2800" dirty="0" smtClean="0">
                <a:solidFill>
                  <a:schemeClr val="bg1"/>
                </a:solidFill>
                <a:latin typeface="微软雅黑" pitchFamily="34" charset="-122"/>
                <a:ea typeface="微软雅黑" pitchFamily="34" charset="-122"/>
              </a:rPr>
              <a:t>自定义</a:t>
            </a:r>
            <a:r>
              <a:rPr lang="zh-CN" altLang="en-US" sz="2800" dirty="0">
                <a:solidFill>
                  <a:schemeClr val="bg1"/>
                </a:solidFill>
                <a:latin typeface="微软雅黑" pitchFamily="34" charset="-122"/>
                <a:ea typeface="微软雅黑" pitchFamily="34" charset="-122"/>
              </a:rPr>
              <a:t>安装</a:t>
            </a:r>
          </a:p>
        </p:txBody>
      </p:sp>
      <p:sp>
        <p:nvSpPr>
          <p:cNvPr id="12" name="TextBox 33"/>
          <p:cNvSpPr txBox="1"/>
          <p:nvPr/>
        </p:nvSpPr>
        <p:spPr>
          <a:xfrm>
            <a:off x="4321383" y="2372304"/>
            <a:ext cx="1189978" cy="389806"/>
          </a:xfrm>
          <a:prstGeom prst="rect">
            <a:avLst/>
          </a:prstGeom>
          <a:noFill/>
        </p:spPr>
        <p:txBody>
          <a:bodyPr wrap="none" lIns="81235" tIns="40618" rIns="81235" bIns="40618" rtlCol="0" anchor="ctr">
            <a:spAutoFit/>
          </a:bodyPr>
          <a:lstStyle/>
          <a:p>
            <a:r>
              <a:rPr lang="zh-CN" altLang="en-US" sz="2000" dirty="0" smtClean="0">
                <a:solidFill>
                  <a:schemeClr val="bg1"/>
                </a:solidFill>
                <a:latin typeface="微软雅黑" pitchFamily="34" charset="-122"/>
                <a:ea typeface="微软雅黑" pitchFamily="34" charset="-122"/>
              </a:rPr>
              <a:t>文件</a:t>
            </a:r>
            <a:r>
              <a:rPr lang="zh-CN" altLang="en-US" sz="2000" dirty="0">
                <a:solidFill>
                  <a:schemeClr val="bg1"/>
                </a:solidFill>
                <a:latin typeface="微软雅黑" pitchFamily="34" charset="-122"/>
                <a:ea typeface="微软雅黑" pitchFamily="34" charset="-122"/>
              </a:rPr>
              <a:t>安装</a:t>
            </a:r>
          </a:p>
        </p:txBody>
      </p:sp>
      <p:cxnSp>
        <p:nvCxnSpPr>
          <p:cNvPr id="14" name="直接连接符 13"/>
          <p:cNvCxnSpPr/>
          <p:nvPr/>
        </p:nvCxnSpPr>
        <p:spPr>
          <a:xfrm>
            <a:off x="4906481" y="2830344"/>
            <a:ext cx="1261773" cy="0"/>
          </a:xfrm>
          <a:prstGeom prst="line">
            <a:avLst/>
          </a:prstGeom>
          <a:noFill/>
          <a:ln w="9525">
            <a:solidFill>
              <a:schemeClr val="accent1">
                <a:lumMod val="7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3652585" y="3764609"/>
            <a:ext cx="2515669" cy="0"/>
          </a:xfrm>
          <a:prstGeom prst="line">
            <a:avLst/>
          </a:prstGeom>
          <a:noFill/>
          <a:ln w="9525">
            <a:solidFill>
              <a:schemeClr val="accent1">
                <a:lumMod val="7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sp>
        <p:nvSpPr>
          <p:cNvPr id="17" name="TextBox 38"/>
          <p:cNvSpPr txBox="1"/>
          <p:nvPr/>
        </p:nvSpPr>
        <p:spPr>
          <a:xfrm>
            <a:off x="6312023" y="4481612"/>
            <a:ext cx="5040000" cy="995485"/>
          </a:xfrm>
          <a:prstGeom prst="rect">
            <a:avLst/>
          </a:prstGeom>
          <a:noFill/>
        </p:spPr>
        <p:txBody>
          <a:bodyPr wrap="square" lIns="81235" tIns="40618" rIns="81235" bIns="40618" rtlCol="0">
            <a:spAutoFit/>
          </a:bodyPr>
          <a:lstStyle/>
          <a:p>
            <a:pPr>
              <a:lnSpc>
                <a:spcPct val="130000"/>
              </a:lnSpc>
            </a:pPr>
            <a:r>
              <a:rPr lang="zh-CN" altLang="en-US" sz="2400" dirty="0">
                <a:solidFill>
                  <a:schemeClr val="tx1">
                    <a:lumMod val="75000"/>
                    <a:lumOff val="25000"/>
                  </a:schemeClr>
                </a:solidFill>
                <a:latin typeface="微软雅黑" pitchFamily="34" charset="-122"/>
                <a:ea typeface="微软雅黑" pitchFamily="34" charset="-122"/>
              </a:rPr>
              <a:t>最常用且高效的扩展库</a:t>
            </a:r>
            <a:r>
              <a:rPr lang="zh-CN" altLang="en-US" sz="2400" dirty="0" smtClean="0">
                <a:solidFill>
                  <a:schemeClr val="tx1">
                    <a:lumMod val="75000"/>
                    <a:lumOff val="25000"/>
                  </a:schemeClr>
                </a:solidFill>
                <a:latin typeface="微软雅黑" pitchFamily="34" charset="-122"/>
                <a:ea typeface="微软雅黑" pitchFamily="34" charset="-122"/>
              </a:rPr>
              <a:t>安装工具</a:t>
            </a:r>
            <a:endParaRPr lang="en-US" altLang="zh-CN" sz="2400" dirty="0" smtClean="0">
              <a:solidFill>
                <a:schemeClr val="tx1">
                  <a:lumMod val="75000"/>
                  <a:lumOff val="25000"/>
                </a:schemeClr>
              </a:solidFill>
              <a:latin typeface="微软雅黑" pitchFamily="34" charset="-122"/>
              <a:ea typeface="微软雅黑" pitchFamily="34" charset="-122"/>
            </a:endParaRPr>
          </a:p>
          <a:p>
            <a:pPr>
              <a:lnSpc>
                <a:spcPct val="130000"/>
              </a:lnSpc>
            </a:pPr>
            <a:r>
              <a:rPr lang="zh-CN" altLang="en-US" sz="2400" dirty="0" smtClean="0">
                <a:solidFill>
                  <a:schemeClr val="tx1">
                    <a:lumMod val="75000"/>
                    <a:lumOff val="25000"/>
                  </a:schemeClr>
                </a:solidFill>
                <a:latin typeface="微软雅黑" pitchFamily="34" charset="-122"/>
                <a:ea typeface="微软雅黑" pitchFamily="34" charset="-122"/>
              </a:rPr>
              <a:t>由</a:t>
            </a:r>
            <a:r>
              <a:rPr lang="zh-CN" altLang="en-US" sz="2400" dirty="0">
                <a:solidFill>
                  <a:schemeClr val="tx1">
                    <a:lumMod val="75000"/>
                    <a:lumOff val="25000"/>
                  </a:schemeClr>
                </a:solidFill>
                <a:latin typeface="微软雅黑" pitchFamily="34" charset="-122"/>
                <a:ea typeface="微软雅黑" pitchFamily="34" charset="-122"/>
              </a:rPr>
              <a:t>官方提供并</a:t>
            </a:r>
            <a:r>
              <a:rPr lang="zh-CN" altLang="en-US" sz="2400" dirty="0" smtClean="0">
                <a:solidFill>
                  <a:schemeClr val="tx1">
                    <a:lumMod val="75000"/>
                    <a:lumOff val="25000"/>
                  </a:schemeClr>
                </a:solidFill>
                <a:latin typeface="微软雅黑" pitchFamily="34" charset="-122"/>
                <a:ea typeface="微软雅黑" pitchFamily="34" charset="-122"/>
              </a:rPr>
              <a:t>维护</a:t>
            </a:r>
            <a:endParaRPr lang="zh-CN" altLang="en-US" sz="2400" dirty="0">
              <a:solidFill>
                <a:schemeClr val="tx1">
                  <a:lumMod val="75000"/>
                  <a:lumOff val="25000"/>
                </a:schemeClr>
              </a:solidFill>
              <a:latin typeface="微软雅黑" pitchFamily="34" charset="-122"/>
              <a:ea typeface="微软雅黑" pitchFamily="34" charset="-122"/>
            </a:endParaRPr>
          </a:p>
        </p:txBody>
      </p:sp>
      <p:sp>
        <p:nvSpPr>
          <p:cNvPr id="18" name="TextBox 39"/>
          <p:cNvSpPr txBox="1"/>
          <p:nvPr/>
        </p:nvSpPr>
        <p:spPr>
          <a:xfrm>
            <a:off x="6312023" y="3523258"/>
            <a:ext cx="5040000" cy="482139"/>
          </a:xfrm>
          <a:prstGeom prst="rect">
            <a:avLst/>
          </a:prstGeom>
          <a:noFill/>
        </p:spPr>
        <p:txBody>
          <a:bodyPr wrap="square" lIns="81235" tIns="40618" rIns="81235" bIns="40618" rtlCol="0">
            <a:spAutoFit/>
          </a:bodyPr>
          <a:lstStyle/>
          <a:p>
            <a:pPr>
              <a:lnSpc>
                <a:spcPct val="130000"/>
              </a:lnSpc>
            </a:pPr>
            <a:r>
              <a:rPr lang="zh-CN" altLang="en-US" sz="2000" dirty="0">
                <a:solidFill>
                  <a:schemeClr val="tx1">
                    <a:lumMod val="75000"/>
                    <a:lumOff val="25000"/>
                  </a:schemeClr>
                </a:solidFill>
                <a:latin typeface="微软雅黑" pitchFamily="34" charset="-122"/>
                <a:ea typeface="微软雅黑" pitchFamily="34" charset="-122"/>
              </a:rPr>
              <a:t>按照扩展库提供方提供的步骤和方式安装</a:t>
            </a:r>
          </a:p>
        </p:txBody>
      </p:sp>
      <p:sp>
        <p:nvSpPr>
          <p:cNvPr id="19" name="TextBox 40"/>
          <p:cNvSpPr txBox="1"/>
          <p:nvPr/>
        </p:nvSpPr>
        <p:spPr>
          <a:xfrm>
            <a:off x="6312024" y="2564904"/>
            <a:ext cx="5040000" cy="722205"/>
          </a:xfrm>
          <a:prstGeom prst="rect">
            <a:avLst/>
          </a:prstGeom>
          <a:noFill/>
        </p:spPr>
        <p:txBody>
          <a:bodyPr wrap="square" lIns="81235" tIns="40618" rIns="81235" bIns="40618" rtlCol="0">
            <a:spAutoFit/>
          </a:bodyPr>
          <a:lstStyle/>
          <a:p>
            <a:pPr>
              <a:lnSpc>
                <a:spcPct val="130000"/>
              </a:lnSpc>
            </a:pPr>
            <a:r>
              <a:rPr lang="zh-CN" altLang="en-US" sz="1600" dirty="0" smtClean="0">
                <a:solidFill>
                  <a:schemeClr val="tx1">
                    <a:lumMod val="75000"/>
                    <a:lumOff val="25000"/>
                  </a:schemeClr>
                </a:solidFill>
                <a:latin typeface="微软雅黑" pitchFamily="34" charset="-122"/>
                <a:ea typeface="微软雅黑" pitchFamily="34" charset="-122"/>
              </a:rPr>
              <a:t>仅</a:t>
            </a:r>
            <a:r>
              <a:rPr lang="zh-CN" altLang="en-US" sz="1600" dirty="0">
                <a:solidFill>
                  <a:schemeClr val="tx1">
                    <a:lumMod val="75000"/>
                    <a:lumOff val="25000"/>
                  </a:schemeClr>
                </a:solidFill>
                <a:latin typeface="微软雅黑" pitchFamily="34" charset="-122"/>
                <a:ea typeface="微软雅黑" pitchFamily="34" charset="-122"/>
              </a:rPr>
              <a:t>提供</a:t>
            </a:r>
            <a:r>
              <a:rPr lang="zh-CN" altLang="en-US" sz="1600" dirty="0" smtClean="0">
                <a:solidFill>
                  <a:schemeClr val="tx1">
                    <a:lumMod val="75000"/>
                    <a:lumOff val="25000"/>
                  </a:schemeClr>
                </a:solidFill>
                <a:latin typeface="微软雅黑" pitchFamily="34" charset="-122"/>
                <a:ea typeface="微软雅黑" pitchFamily="34" charset="-122"/>
              </a:rPr>
              <a:t>源代码的扩展</a:t>
            </a:r>
            <a:r>
              <a:rPr lang="zh-CN" altLang="en-US" sz="1600" dirty="0">
                <a:solidFill>
                  <a:schemeClr val="tx1">
                    <a:lumMod val="75000"/>
                    <a:lumOff val="25000"/>
                  </a:schemeClr>
                </a:solidFill>
                <a:latin typeface="微软雅黑" pitchFamily="34" charset="-122"/>
                <a:ea typeface="微软雅黑" pitchFamily="34" charset="-122"/>
              </a:rPr>
              <a:t>库</a:t>
            </a:r>
            <a:r>
              <a:rPr lang="zh-CN" altLang="en-US" sz="1600" dirty="0" smtClean="0">
                <a:solidFill>
                  <a:schemeClr val="tx1">
                    <a:lumMod val="75000"/>
                    <a:lumOff val="25000"/>
                  </a:schemeClr>
                </a:solidFill>
                <a:latin typeface="微软雅黑" pitchFamily="34" charset="-122"/>
                <a:ea typeface="微软雅黑" pitchFamily="34" charset="-122"/>
              </a:rPr>
              <a:t>，</a:t>
            </a:r>
            <a:r>
              <a:rPr lang="zh-CN" altLang="en-US" sz="1600" dirty="0">
                <a:solidFill>
                  <a:schemeClr val="tx1">
                    <a:lumMod val="75000"/>
                    <a:lumOff val="25000"/>
                  </a:schemeClr>
                </a:solidFill>
                <a:latin typeface="微软雅黑" pitchFamily="34" charset="-122"/>
                <a:ea typeface="微软雅黑" pitchFamily="34" charset="-122"/>
              </a:rPr>
              <a:t>使用</a:t>
            </a:r>
            <a:r>
              <a:rPr lang="en-US" altLang="zh-CN" sz="1600" dirty="0">
                <a:solidFill>
                  <a:schemeClr val="tx1">
                    <a:lumMod val="75000"/>
                    <a:lumOff val="25000"/>
                  </a:schemeClr>
                </a:solidFill>
                <a:latin typeface="微软雅黑" pitchFamily="34" charset="-122"/>
                <a:ea typeface="微软雅黑" pitchFamily="34" charset="-122"/>
              </a:rPr>
              <a:t>pip</a:t>
            </a:r>
            <a:r>
              <a:rPr lang="zh-CN" altLang="en-US" sz="1600" dirty="0">
                <a:solidFill>
                  <a:schemeClr val="tx1">
                    <a:lumMod val="75000"/>
                    <a:lumOff val="25000"/>
                  </a:schemeClr>
                </a:solidFill>
                <a:latin typeface="微软雅黑" pitchFamily="34" charset="-122"/>
                <a:ea typeface="微软雅黑" pitchFamily="34" charset="-122"/>
              </a:rPr>
              <a:t>下载后无法在</a:t>
            </a:r>
            <a:r>
              <a:rPr lang="en-US" altLang="zh-CN" sz="1600" dirty="0">
                <a:solidFill>
                  <a:schemeClr val="tx1">
                    <a:lumMod val="75000"/>
                    <a:lumOff val="25000"/>
                  </a:schemeClr>
                </a:solidFill>
                <a:latin typeface="微软雅黑" pitchFamily="34" charset="-122"/>
                <a:ea typeface="微软雅黑" pitchFamily="34" charset="-122"/>
              </a:rPr>
              <a:t>Windows</a:t>
            </a:r>
            <a:r>
              <a:rPr lang="zh-CN" altLang="en-US" sz="1600" dirty="0">
                <a:solidFill>
                  <a:schemeClr val="tx1">
                    <a:lumMod val="75000"/>
                    <a:lumOff val="25000"/>
                  </a:schemeClr>
                </a:solidFill>
                <a:latin typeface="微软雅黑" pitchFamily="34" charset="-122"/>
                <a:ea typeface="微软雅黑" pitchFamily="34" charset="-122"/>
              </a:rPr>
              <a:t>系统下编译安装</a:t>
            </a:r>
          </a:p>
        </p:txBody>
      </p:sp>
    </p:spTree>
    <p:extLst>
      <p:ext uri="{BB962C8B-B14F-4D97-AF65-F5344CB8AC3E}">
        <p14:creationId xmlns:p14="http://schemas.microsoft.com/office/powerpoint/2010/main" val="125240259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42000">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14:bounceEnd="42000">
                                          <p:cBhvr additive="base">
                                            <p:cTn id="7" dur="500" fill="hold"/>
                                            <p:tgtEl>
                                              <p:spTgt spid="4"/>
                                            </p:tgtEl>
                                            <p:attrNameLst>
                                              <p:attrName>ppt_x</p:attrName>
                                            </p:attrNameLst>
                                          </p:cBhvr>
                                          <p:tavLst>
                                            <p:tav tm="0">
                                              <p:val>
                                                <p:strVal val="#ppt_x"/>
                                              </p:val>
                                            </p:tav>
                                            <p:tav tm="100000">
                                              <p:val>
                                                <p:strVal val="#ppt_x"/>
                                              </p:val>
                                            </p:tav>
                                          </p:tavLst>
                                        </p:anim>
                                        <p:anim calcmode="lin" valueType="num" p14:bounceEnd="42000">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42000">
                                      <p:stCondLst>
                                        <p:cond delay="400"/>
                                      </p:stCondLst>
                                      <p:childTnLst>
                                        <p:set>
                                          <p:cBhvr>
                                            <p:cTn id="10" dur="1" fill="hold">
                                              <p:stCondLst>
                                                <p:cond delay="0"/>
                                              </p:stCondLst>
                                            </p:cTn>
                                            <p:tgtEl>
                                              <p:spTgt spid="6"/>
                                            </p:tgtEl>
                                            <p:attrNameLst>
                                              <p:attrName>style.visibility</p:attrName>
                                            </p:attrNameLst>
                                          </p:cBhvr>
                                          <p:to>
                                            <p:strVal val="visible"/>
                                          </p:to>
                                        </p:set>
                                        <p:anim calcmode="lin" valueType="num" p14:bounceEnd="42000">
                                          <p:cBhvr additive="base">
                                            <p:cTn id="11" dur="500" fill="hold"/>
                                            <p:tgtEl>
                                              <p:spTgt spid="6"/>
                                            </p:tgtEl>
                                            <p:attrNameLst>
                                              <p:attrName>ppt_x</p:attrName>
                                            </p:attrNameLst>
                                          </p:cBhvr>
                                          <p:tavLst>
                                            <p:tav tm="0">
                                              <p:val>
                                                <p:strVal val="#ppt_x"/>
                                              </p:val>
                                            </p:tav>
                                            <p:tav tm="100000">
                                              <p:val>
                                                <p:strVal val="#ppt_x"/>
                                              </p:val>
                                            </p:tav>
                                          </p:tavLst>
                                        </p:anim>
                                        <p:anim calcmode="lin" valueType="num" p14:bounceEnd="42000">
                                          <p:cBhvr additive="base">
                                            <p:cTn id="12" dur="5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14:presetBounceEnd="42000">
                                      <p:stCondLst>
                                        <p:cond delay="600"/>
                                      </p:stCondLst>
                                      <p:childTnLst>
                                        <p:set>
                                          <p:cBhvr>
                                            <p:cTn id="14" dur="1" fill="hold">
                                              <p:stCondLst>
                                                <p:cond delay="0"/>
                                              </p:stCondLst>
                                            </p:cTn>
                                            <p:tgtEl>
                                              <p:spTgt spid="8"/>
                                            </p:tgtEl>
                                            <p:attrNameLst>
                                              <p:attrName>style.visibility</p:attrName>
                                            </p:attrNameLst>
                                          </p:cBhvr>
                                          <p:to>
                                            <p:strVal val="visible"/>
                                          </p:to>
                                        </p:set>
                                        <p:anim calcmode="lin" valueType="num" p14:bounceEnd="42000">
                                          <p:cBhvr additive="base">
                                            <p:cTn id="15" dur="500" fill="hold"/>
                                            <p:tgtEl>
                                              <p:spTgt spid="8"/>
                                            </p:tgtEl>
                                            <p:attrNameLst>
                                              <p:attrName>ppt_x</p:attrName>
                                            </p:attrNameLst>
                                          </p:cBhvr>
                                          <p:tavLst>
                                            <p:tav tm="0">
                                              <p:val>
                                                <p:strVal val="#ppt_x"/>
                                              </p:val>
                                            </p:tav>
                                            <p:tav tm="100000">
                                              <p:val>
                                                <p:strVal val="#ppt_x"/>
                                              </p:val>
                                            </p:tav>
                                          </p:tavLst>
                                        </p:anim>
                                        <p:anim calcmode="lin" valueType="num" p14:bounceEnd="42000">
                                          <p:cBhvr additive="base">
                                            <p:cTn id="16" dur="500" fill="hold"/>
                                            <p:tgtEl>
                                              <p:spTgt spid="8"/>
                                            </p:tgtEl>
                                            <p:attrNameLst>
                                              <p:attrName>ppt_y</p:attrName>
                                            </p:attrNameLst>
                                          </p:cBhvr>
                                          <p:tavLst>
                                            <p:tav tm="0">
                                              <p:val>
                                                <p:strVal val="0-#ppt_h/2"/>
                                              </p:val>
                                            </p:tav>
                                            <p:tav tm="100000">
                                              <p:val>
                                                <p:strVal val="#ppt_y"/>
                                              </p:val>
                                            </p:tav>
                                          </p:tavLst>
                                        </p:anim>
                                      </p:childTnLst>
                                    </p:cTn>
                                  </p:par>
                                </p:childTnLst>
                              </p:cTn>
                            </p:par>
                            <p:par>
                              <p:cTn id="17" fill="hold">
                                <p:stCondLst>
                                  <p:cond delay="1100"/>
                                </p:stCondLst>
                                <p:childTnLst>
                                  <p:par>
                                    <p:cTn id="18" presetID="22" presetClass="entr" presetSubtype="4"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par>
                              <p:cTn id="21" fill="hold">
                                <p:stCondLst>
                                  <p:cond delay="1600"/>
                                </p:stCondLst>
                                <p:childTnLst>
                                  <p:par>
                                    <p:cTn id="22" presetID="42"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par>
                              <p:cTn id="27" fill="hold">
                                <p:stCondLst>
                                  <p:cond delay="2600"/>
                                </p:stCondLst>
                                <p:childTnLst>
                                  <p:par>
                                    <p:cTn id="28" presetID="22" presetClass="entr" presetSubtype="8"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left)">
                                          <p:cBhvr>
                                            <p:cTn id="30" dur="500"/>
                                            <p:tgtEl>
                                              <p:spTgt spid="16"/>
                                            </p:tgtEl>
                                          </p:cBhvr>
                                        </p:animEffect>
                                      </p:childTnLst>
                                    </p:cTn>
                                  </p:par>
                                </p:childTnLst>
                              </p:cTn>
                            </p:par>
                            <p:par>
                              <p:cTn id="31" fill="hold">
                                <p:stCondLst>
                                  <p:cond delay="3100"/>
                                </p:stCondLst>
                                <p:childTnLst>
                                  <p:par>
                                    <p:cTn id="32" presetID="22" presetClass="entr" presetSubtype="8" fill="hold" grpId="0" nodeType="after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left)">
                                          <p:cBhvr>
                                            <p:cTn id="34" dur="500"/>
                                            <p:tgtEl>
                                              <p:spTgt spid="17"/>
                                            </p:tgtEl>
                                          </p:cBhvr>
                                        </p:animEffect>
                                      </p:childTnLst>
                                    </p:cTn>
                                  </p:par>
                                </p:childTnLst>
                              </p:cTn>
                            </p:par>
                            <p:par>
                              <p:cTn id="35" fill="hold">
                                <p:stCondLst>
                                  <p:cond delay="3600"/>
                                </p:stCondLst>
                                <p:childTnLst>
                                  <p:par>
                                    <p:cTn id="36" presetID="22" presetClass="entr" presetSubtype="4" fill="hold" grpId="0"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down)">
                                          <p:cBhvr>
                                            <p:cTn id="38" dur="500"/>
                                            <p:tgtEl>
                                              <p:spTgt spid="7"/>
                                            </p:tgtEl>
                                          </p:cBhvr>
                                        </p:animEffect>
                                      </p:childTnLst>
                                    </p:cTn>
                                  </p:par>
                                </p:childTnLst>
                              </p:cTn>
                            </p:par>
                            <p:par>
                              <p:cTn id="39" fill="hold">
                                <p:stCondLst>
                                  <p:cond delay="4100"/>
                                </p:stCondLst>
                                <p:childTnLst>
                                  <p:par>
                                    <p:cTn id="40" presetID="42" presetClass="entr" presetSubtype="0"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childTnLst>
                              </p:cTn>
                            </p:par>
                            <p:par>
                              <p:cTn id="45" fill="hold">
                                <p:stCondLst>
                                  <p:cond delay="5100"/>
                                </p:stCondLst>
                                <p:childTnLst>
                                  <p:par>
                                    <p:cTn id="46" presetID="22" presetClass="entr" presetSubtype="8" fill="hold" nodeType="after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left)">
                                          <p:cBhvr>
                                            <p:cTn id="48" dur="500"/>
                                            <p:tgtEl>
                                              <p:spTgt spid="15"/>
                                            </p:tgtEl>
                                          </p:cBhvr>
                                        </p:animEffect>
                                      </p:childTnLst>
                                    </p:cTn>
                                  </p:par>
                                </p:childTnLst>
                              </p:cTn>
                            </p:par>
                            <p:par>
                              <p:cTn id="49" fill="hold">
                                <p:stCondLst>
                                  <p:cond delay="5600"/>
                                </p:stCondLst>
                                <p:childTnLst>
                                  <p:par>
                                    <p:cTn id="50" presetID="22" presetClass="entr" presetSubtype="8" fill="hold" grpId="0" nodeType="after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500"/>
                                            <p:tgtEl>
                                              <p:spTgt spid="18"/>
                                            </p:tgtEl>
                                          </p:cBhvr>
                                        </p:animEffect>
                                      </p:childTnLst>
                                    </p:cTn>
                                  </p:par>
                                </p:childTnLst>
                              </p:cTn>
                            </p:par>
                            <p:par>
                              <p:cTn id="53" fill="hold">
                                <p:stCondLst>
                                  <p:cond delay="6100"/>
                                </p:stCondLst>
                                <p:childTnLst>
                                  <p:par>
                                    <p:cTn id="54" presetID="22" presetClass="entr" presetSubtype="4" fill="hold" grpId="0" nodeType="after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wipe(down)">
                                          <p:cBhvr>
                                            <p:cTn id="56" dur="500"/>
                                            <p:tgtEl>
                                              <p:spTgt spid="5"/>
                                            </p:tgtEl>
                                          </p:cBhvr>
                                        </p:animEffect>
                                      </p:childTnLst>
                                    </p:cTn>
                                  </p:par>
                                </p:childTnLst>
                              </p:cTn>
                            </p:par>
                            <p:par>
                              <p:cTn id="57" fill="hold">
                                <p:stCondLst>
                                  <p:cond delay="6600"/>
                                </p:stCondLst>
                                <p:childTnLst>
                                  <p:par>
                                    <p:cTn id="58" presetID="42" presetClass="entr" presetSubtype="0" fill="hold" grpId="0" nodeType="after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fade">
                                          <p:cBhvr>
                                            <p:cTn id="60" dur="1000"/>
                                            <p:tgtEl>
                                              <p:spTgt spid="12"/>
                                            </p:tgtEl>
                                          </p:cBhvr>
                                        </p:animEffect>
                                        <p:anim calcmode="lin" valueType="num">
                                          <p:cBhvr>
                                            <p:cTn id="61" dur="1000" fill="hold"/>
                                            <p:tgtEl>
                                              <p:spTgt spid="12"/>
                                            </p:tgtEl>
                                            <p:attrNameLst>
                                              <p:attrName>ppt_x</p:attrName>
                                            </p:attrNameLst>
                                          </p:cBhvr>
                                          <p:tavLst>
                                            <p:tav tm="0">
                                              <p:val>
                                                <p:strVal val="#ppt_x"/>
                                              </p:val>
                                            </p:tav>
                                            <p:tav tm="100000">
                                              <p:val>
                                                <p:strVal val="#ppt_x"/>
                                              </p:val>
                                            </p:tav>
                                          </p:tavLst>
                                        </p:anim>
                                        <p:anim calcmode="lin" valueType="num">
                                          <p:cBhvr>
                                            <p:cTn id="62" dur="1000" fill="hold"/>
                                            <p:tgtEl>
                                              <p:spTgt spid="12"/>
                                            </p:tgtEl>
                                            <p:attrNameLst>
                                              <p:attrName>ppt_y</p:attrName>
                                            </p:attrNameLst>
                                          </p:cBhvr>
                                          <p:tavLst>
                                            <p:tav tm="0">
                                              <p:val>
                                                <p:strVal val="#ppt_y+.1"/>
                                              </p:val>
                                            </p:tav>
                                            <p:tav tm="100000">
                                              <p:val>
                                                <p:strVal val="#ppt_y"/>
                                              </p:val>
                                            </p:tav>
                                          </p:tavLst>
                                        </p:anim>
                                      </p:childTnLst>
                                    </p:cTn>
                                  </p:par>
                                </p:childTnLst>
                              </p:cTn>
                            </p:par>
                            <p:par>
                              <p:cTn id="63" fill="hold">
                                <p:stCondLst>
                                  <p:cond delay="7600"/>
                                </p:stCondLst>
                                <p:childTnLst>
                                  <p:par>
                                    <p:cTn id="64" presetID="22" presetClass="entr" presetSubtype="8" fill="hold" nodeType="after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wipe(left)">
                                          <p:cBhvr>
                                            <p:cTn id="66" dur="500"/>
                                            <p:tgtEl>
                                              <p:spTgt spid="14"/>
                                            </p:tgtEl>
                                          </p:cBhvr>
                                        </p:animEffect>
                                      </p:childTnLst>
                                    </p:cTn>
                                  </p:par>
                                </p:childTnLst>
                              </p:cTn>
                            </p:par>
                            <p:par>
                              <p:cTn id="67" fill="hold">
                                <p:stCondLst>
                                  <p:cond delay="8100"/>
                                </p:stCondLst>
                                <p:childTnLst>
                                  <p:par>
                                    <p:cTn id="68" presetID="22" presetClass="entr" presetSubtype="8" fill="hold" grpId="0" nodeType="after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wipe(left)">
                                          <p:cBhvr>
                                            <p:cTn id="7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p:bldP spid="11" grpId="0"/>
          <p:bldP spid="12" grpId="0"/>
          <p:bldP spid="17" grpId="0"/>
          <p:bldP spid="18" grpId="0"/>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6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0-#ppt_h/2"/>
                                              </p:val>
                                            </p:tav>
                                            <p:tav tm="100000">
                                              <p:val>
                                                <p:strVal val="#ppt_y"/>
                                              </p:val>
                                            </p:tav>
                                          </p:tavLst>
                                        </p:anim>
                                      </p:childTnLst>
                                    </p:cTn>
                                  </p:par>
                                </p:childTnLst>
                              </p:cTn>
                            </p:par>
                            <p:par>
                              <p:cTn id="17" fill="hold">
                                <p:stCondLst>
                                  <p:cond delay="1100"/>
                                </p:stCondLst>
                                <p:childTnLst>
                                  <p:par>
                                    <p:cTn id="18" presetID="22" presetClass="entr" presetSubtype="4"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par>
                              <p:cTn id="21" fill="hold">
                                <p:stCondLst>
                                  <p:cond delay="1600"/>
                                </p:stCondLst>
                                <p:childTnLst>
                                  <p:par>
                                    <p:cTn id="22" presetID="42"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par>
                              <p:cTn id="27" fill="hold">
                                <p:stCondLst>
                                  <p:cond delay="2600"/>
                                </p:stCondLst>
                                <p:childTnLst>
                                  <p:par>
                                    <p:cTn id="28" presetID="22" presetClass="entr" presetSubtype="8"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left)">
                                          <p:cBhvr>
                                            <p:cTn id="30" dur="500"/>
                                            <p:tgtEl>
                                              <p:spTgt spid="16"/>
                                            </p:tgtEl>
                                          </p:cBhvr>
                                        </p:animEffect>
                                      </p:childTnLst>
                                    </p:cTn>
                                  </p:par>
                                </p:childTnLst>
                              </p:cTn>
                            </p:par>
                            <p:par>
                              <p:cTn id="31" fill="hold">
                                <p:stCondLst>
                                  <p:cond delay="3100"/>
                                </p:stCondLst>
                                <p:childTnLst>
                                  <p:par>
                                    <p:cTn id="32" presetID="22" presetClass="entr" presetSubtype="8" fill="hold" grpId="0" nodeType="after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left)">
                                          <p:cBhvr>
                                            <p:cTn id="34" dur="500"/>
                                            <p:tgtEl>
                                              <p:spTgt spid="17"/>
                                            </p:tgtEl>
                                          </p:cBhvr>
                                        </p:animEffect>
                                      </p:childTnLst>
                                    </p:cTn>
                                  </p:par>
                                </p:childTnLst>
                              </p:cTn>
                            </p:par>
                            <p:par>
                              <p:cTn id="35" fill="hold">
                                <p:stCondLst>
                                  <p:cond delay="3600"/>
                                </p:stCondLst>
                                <p:childTnLst>
                                  <p:par>
                                    <p:cTn id="36" presetID="22" presetClass="entr" presetSubtype="4" fill="hold" grpId="0"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down)">
                                          <p:cBhvr>
                                            <p:cTn id="38" dur="500"/>
                                            <p:tgtEl>
                                              <p:spTgt spid="7"/>
                                            </p:tgtEl>
                                          </p:cBhvr>
                                        </p:animEffect>
                                      </p:childTnLst>
                                    </p:cTn>
                                  </p:par>
                                </p:childTnLst>
                              </p:cTn>
                            </p:par>
                            <p:par>
                              <p:cTn id="39" fill="hold">
                                <p:stCondLst>
                                  <p:cond delay="4100"/>
                                </p:stCondLst>
                                <p:childTnLst>
                                  <p:par>
                                    <p:cTn id="40" presetID="42" presetClass="entr" presetSubtype="0"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childTnLst>
                              </p:cTn>
                            </p:par>
                            <p:par>
                              <p:cTn id="45" fill="hold">
                                <p:stCondLst>
                                  <p:cond delay="5100"/>
                                </p:stCondLst>
                                <p:childTnLst>
                                  <p:par>
                                    <p:cTn id="46" presetID="22" presetClass="entr" presetSubtype="8" fill="hold" nodeType="after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left)">
                                          <p:cBhvr>
                                            <p:cTn id="48" dur="500"/>
                                            <p:tgtEl>
                                              <p:spTgt spid="15"/>
                                            </p:tgtEl>
                                          </p:cBhvr>
                                        </p:animEffect>
                                      </p:childTnLst>
                                    </p:cTn>
                                  </p:par>
                                </p:childTnLst>
                              </p:cTn>
                            </p:par>
                            <p:par>
                              <p:cTn id="49" fill="hold">
                                <p:stCondLst>
                                  <p:cond delay="5600"/>
                                </p:stCondLst>
                                <p:childTnLst>
                                  <p:par>
                                    <p:cTn id="50" presetID="22" presetClass="entr" presetSubtype="8" fill="hold" grpId="0" nodeType="after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500"/>
                                            <p:tgtEl>
                                              <p:spTgt spid="18"/>
                                            </p:tgtEl>
                                          </p:cBhvr>
                                        </p:animEffect>
                                      </p:childTnLst>
                                    </p:cTn>
                                  </p:par>
                                </p:childTnLst>
                              </p:cTn>
                            </p:par>
                            <p:par>
                              <p:cTn id="53" fill="hold">
                                <p:stCondLst>
                                  <p:cond delay="6100"/>
                                </p:stCondLst>
                                <p:childTnLst>
                                  <p:par>
                                    <p:cTn id="54" presetID="22" presetClass="entr" presetSubtype="4" fill="hold" grpId="0" nodeType="after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wipe(down)">
                                          <p:cBhvr>
                                            <p:cTn id="56" dur="500"/>
                                            <p:tgtEl>
                                              <p:spTgt spid="5"/>
                                            </p:tgtEl>
                                          </p:cBhvr>
                                        </p:animEffect>
                                      </p:childTnLst>
                                    </p:cTn>
                                  </p:par>
                                </p:childTnLst>
                              </p:cTn>
                            </p:par>
                            <p:par>
                              <p:cTn id="57" fill="hold">
                                <p:stCondLst>
                                  <p:cond delay="6600"/>
                                </p:stCondLst>
                                <p:childTnLst>
                                  <p:par>
                                    <p:cTn id="58" presetID="42" presetClass="entr" presetSubtype="0" fill="hold" grpId="0" nodeType="after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fade">
                                          <p:cBhvr>
                                            <p:cTn id="60" dur="1000"/>
                                            <p:tgtEl>
                                              <p:spTgt spid="12"/>
                                            </p:tgtEl>
                                          </p:cBhvr>
                                        </p:animEffect>
                                        <p:anim calcmode="lin" valueType="num">
                                          <p:cBhvr>
                                            <p:cTn id="61" dur="1000" fill="hold"/>
                                            <p:tgtEl>
                                              <p:spTgt spid="12"/>
                                            </p:tgtEl>
                                            <p:attrNameLst>
                                              <p:attrName>ppt_x</p:attrName>
                                            </p:attrNameLst>
                                          </p:cBhvr>
                                          <p:tavLst>
                                            <p:tav tm="0">
                                              <p:val>
                                                <p:strVal val="#ppt_x"/>
                                              </p:val>
                                            </p:tav>
                                            <p:tav tm="100000">
                                              <p:val>
                                                <p:strVal val="#ppt_x"/>
                                              </p:val>
                                            </p:tav>
                                          </p:tavLst>
                                        </p:anim>
                                        <p:anim calcmode="lin" valueType="num">
                                          <p:cBhvr>
                                            <p:cTn id="62" dur="1000" fill="hold"/>
                                            <p:tgtEl>
                                              <p:spTgt spid="12"/>
                                            </p:tgtEl>
                                            <p:attrNameLst>
                                              <p:attrName>ppt_y</p:attrName>
                                            </p:attrNameLst>
                                          </p:cBhvr>
                                          <p:tavLst>
                                            <p:tav tm="0">
                                              <p:val>
                                                <p:strVal val="#ppt_y+.1"/>
                                              </p:val>
                                            </p:tav>
                                            <p:tav tm="100000">
                                              <p:val>
                                                <p:strVal val="#ppt_y"/>
                                              </p:val>
                                            </p:tav>
                                          </p:tavLst>
                                        </p:anim>
                                      </p:childTnLst>
                                    </p:cTn>
                                  </p:par>
                                </p:childTnLst>
                              </p:cTn>
                            </p:par>
                            <p:par>
                              <p:cTn id="63" fill="hold">
                                <p:stCondLst>
                                  <p:cond delay="7600"/>
                                </p:stCondLst>
                                <p:childTnLst>
                                  <p:par>
                                    <p:cTn id="64" presetID="22" presetClass="entr" presetSubtype="8" fill="hold" nodeType="after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wipe(left)">
                                          <p:cBhvr>
                                            <p:cTn id="66" dur="500"/>
                                            <p:tgtEl>
                                              <p:spTgt spid="14"/>
                                            </p:tgtEl>
                                          </p:cBhvr>
                                        </p:animEffect>
                                      </p:childTnLst>
                                    </p:cTn>
                                  </p:par>
                                </p:childTnLst>
                              </p:cTn>
                            </p:par>
                            <p:par>
                              <p:cTn id="67" fill="hold">
                                <p:stCondLst>
                                  <p:cond delay="8100"/>
                                </p:stCondLst>
                                <p:childTnLst>
                                  <p:par>
                                    <p:cTn id="68" presetID="22" presetClass="entr" presetSubtype="8" fill="hold" grpId="0" nodeType="after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wipe(left)">
                                          <p:cBhvr>
                                            <p:cTn id="7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p:bldP spid="11" grpId="0"/>
          <p:bldP spid="12" grpId="0"/>
          <p:bldP spid="17" grpId="0"/>
          <p:bldP spid="18" grpId="0"/>
          <p:bldP spid="19" grpId="0"/>
        </p:bldLst>
      </p:timing>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11.4 </a:t>
            </a:r>
            <a:r>
              <a:rPr lang="zh-CN" altLang="en-US" dirty="0" smtClean="0"/>
              <a:t>实验</a:t>
            </a:r>
            <a:r>
              <a:rPr lang="zh-CN" altLang="en-US" dirty="0"/>
              <a:t>案例</a:t>
            </a:r>
          </a:p>
        </p:txBody>
      </p:sp>
      <p:sp>
        <p:nvSpPr>
          <p:cNvPr id="3" name="内容占位符 2"/>
          <p:cNvSpPr>
            <a:spLocks noGrp="1"/>
          </p:cNvSpPr>
          <p:nvPr>
            <p:ph idx="1"/>
          </p:nvPr>
        </p:nvSpPr>
        <p:spPr/>
        <p:txBody>
          <a:bodyPr/>
          <a:lstStyle/>
          <a:p>
            <a:r>
              <a:rPr lang="zh-CN" altLang="en-US" dirty="0"/>
              <a:t>二、利用小海龟画太阳花图案。</a:t>
            </a:r>
          </a:p>
        </p:txBody>
      </p:sp>
      <p:pic>
        <p:nvPicPr>
          <p:cNvPr id="4" name="图片 3"/>
          <p:cNvPicPr/>
          <p:nvPr/>
        </p:nvPicPr>
        <p:blipFill>
          <a:blip r:embed="rId2"/>
          <a:stretch>
            <a:fillRect/>
          </a:stretch>
        </p:blipFill>
        <p:spPr>
          <a:xfrm>
            <a:off x="6168008" y="836712"/>
            <a:ext cx="5625341" cy="4833293"/>
          </a:xfrm>
          <a:prstGeom prst="rect">
            <a:avLst/>
          </a:prstGeom>
          <a:noFill/>
          <a:ln>
            <a:noFill/>
          </a:ln>
        </p:spPr>
      </p:pic>
    </p:spTree>
    <p:extLst>
      <p:ext uri="{BB962C8B-B14F-4D97-AF65-F5344CB8AC3E}">
        <p14:creationId xmlns:p14="http://schemas.microsoft.com/office/powerpoint/2010/main" val="37394290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11.4 </a:t>
            </a:r>
            <a:r>
              <a:rPr lang="zh-CN" altLang="en-US" dirty="0" smtClean="0"/>
              <a:t>实验</a:t>
            </a:r>
            <a:r>
              <a:rPr lang="zh-CN" altLang="en-US" dirty="0"/>
              <a:t>案例</a:t>
            </a:r>
          </a:p>
        </p:txBody>
      </p:sp>
      <p:sp>
        <p:nvSpPr>
          <p:cNvPr id="3" name="内容占位符 2"/>
          <p:cNvSpPr>
            <a:spLocks noGrp="1"/>
          </p:cNvSpPr>
          <p:nvPr>
            <p:ph idx="1"/>
          </p:nvPr>
        </p:nvSpPr>
        <p:spPr/>
        <p:txBody>
          <a:bodyPr/>
          <a:lstStyle/>
          <a:p>
            <a:r>
              <a:rPr lang="zh-CN" altLang="en-US" dirty="0"/>
              <a:t>三、利用小海龟画五角星。</a:t>
            </a:r>
          </a:p>
        </p:txBody>
      </p:sp>
      <p:pic>
        <p:nvPicPr>
          <p:cNvPr id="5" name="图片 4"/>
          <p:cNvPicPr/>
          <p:nvPr/>
        </p:nvPicPr>
        <p:blipFill>
          <a:blip r:embed="rId2"/>
          <a:stretch>
            <a:fillRect/>
          </a:stretch>
        </p:blipFill>
        <p:spPr>
          <a:xfrm>
            <a:off x="6452202" y="1165805"/>
            <a:ext cx="5102552" cy="4234835"/>
          </a:xfrm>
          <a:prstGeom prst="rect">
            <a:avLst/>
          </a:prstGeom>
          <a:noFill/>
          <a:ln>
            <a:noFill/>
          </a:ln>
        </p:spPr>
      </p:pic>
    </p:spTree>
    <p:extLst>
      <p:ext uri="{BB962C8B-B14F-4D97-AF65-F5344CB8AC3E}">
        <p14:creationId xmlns:p14="http://schemas.microsoft.com/office/powerpoint/2010/main" val="41836291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11.4 </a:t>
            </a:r>
            <a:r>
              <a:rPr lang="zh-CN" altLang="en-US" dirty="0" smtClean="0"/>
              <a:t>实验</a:t>
            </a:r>
            <a:r>
              <a:rPr lang="zh-CN" altLang="en-US" dirty="0"/>
              <a:t>案例</a:t>
            </a:r>
          </a:p>
        </p:txBody>
      </p:sp>
      <p:sp>
        <p:nvSpPr>
          <p:cNvPr id="3" name="内容占位符 2"/>
          <p:cNvSpPr>
            <a:spLocks noGrp="1"/>
          </p:cNvSpPr>
          <p:nvPr>
            <p:ph idx="1"/>
          </p:nvPr>
        </p:nvSpPr>
        <p:spPr/>
        <p:txBody>
          <a:bodyPr/>
          <a:lstStyle/>
          <a:p>
            <a:r>
              <a:rPr lang="zh-CN" altLang="en-US" dirty="0"/>
              <a:t>四、利用小海龟画一个钟。</a:t>
            </a:r>
          </a:p>
        </p:txBody>
      </p:sp>
      <p:pic>
        <p:nvPicPr>
          <p:cNvPr id="6" name="图片 5"/>
          <p:cNvPicPr/>
          <p:nvPr/>
        </p:nvPicPr>
        <p:blipFill>
          <a:blip r:embed="rId2"/>
          <a:stretch>
            <a:fillRect/>
          </a:stretch>
        </p:blipFill>
        <p:spPr>
          <a:xfrm>
            <a:off x="6768450" y="980728"/>
            <a:ext cx="4753625" cy="4316685"/>
          </a:xfrm>
          <a:prstGeom prst="rect">
            <a:avLst/>
          </a:prstGeom>
          <a:noFill/>
          <a:ln>
            <a:noFill/>
          </a:ln>
        </p:spPr>
      </p:pic>
    </p:spTree>
    <p:extLst>
      <p:ext uri="{BB962C8B-B14F-4D97-AF65-F5344CB8AC3E}">
        <p14:creationId xmlns:p14="http://schemas.microsoft.com/office/powerpoint/2010/main" val="14858256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11.1.6 	</a:t>
            </a:r>
            <a:r>
              <a:rPr lang="en-US" altLang="zh-CN" dirty="0" err="1"/>
              <a:t>jieba</a:t>
            </a:r>
            <a:r>
              <a:rPr lang="zh-CN" altLang="en-US" dirty="0"/>
              <a:t>库</a:t>
            </a:r>
          </a:p>
        </p:txBody>
      </p:sp>
      <p:sp>
        <p:nvSpPr>
          <p:cNvPr id="3" name="内容占位符 2"/>
          <p:cNvSpPr>
            <a:spLocks noGrp="1"/>
          </p:cNvSpPr>
          <p:nvPr>
            <p:ph idx="1"/>
          </p:nvPr>
        </p:nvSpPr>
        <p:spPr/>
        <p:txBody>
          <a:bodyPr>
            <a:normAutofit/>
          </a:bodyPr>
          <a:lstStyle/>
          <a:p>
            <a:pPr marL="0" indent="0">
              <a:buNone/>
            </a:pPr>
            <a:r>
              <a:rPr lang="en-US" altLang="zh-CN" dirty="0"/>
              <a:t>1</a:t>
            </a:r>
            <a:r>
              <a:rPr lang="zh-CN" altLang="en-US" dirty="0"/>
              <a:t>、中文分词</a:t>
            </a:r>
          </a:p>
          <a:p>
            <a:pPr lvl="1"/>
            <a:r>
              <a:rPr lang="zh-CN" altLang="en-US" dirty="0"/>
              <a:t>英文句子是由单词组成的</a:t>
            </a:r>
            <a:r>
              <a:rPr lang="zh-CN" altLang="en-US" dirty="0" smtClean="0"/>
              <a:t>，英文</a:t>
            </a:r>
            <a:r>
              <a:rPr lang="zh-CN" altLang="en-US" dirty="0"/>
              <a:t>单词与单词间有空格或</a:t>
            </a:r>
            <a:r>
              <a:rPr lang="zh-CN" altLang="en-US" dirty="0" smtClean="0"/>
              <a:t>标点符号。</a:t>
            </a:r>
            <a:endParaRPr lang="en-US" altLang="zh-CN" dirty="0" smtClean="0"/>
          </a:p>
          <a:p>
            <a:pPr lvl="1"/>
            <a:r>
              <a:rPr lang="zh-CN" altLang="en-US" dirty="0" smtClean="0"/>
              <a:t>中文词</a:t>
            </a:r>
            <a:r>
              <a:rPr lang="zh-CN" altLang="en-US" dirty="0"/>
              <a:t>与词之间多数是没有空格或标点符号的</a:t>
            </a:r>
            <a:r>
              <a:rPr lang="zh-CN" altLang="en-US" dirty="0" smtClean="0"/>
              <a:t>。</a:t>
            </a:r>
            <a:endParaRPr lang="en-US" altLang="zh-CN" dirty="0" smtClean="0"/>
          </a:p>
          <a:p>
            <a:pPr lvl="1"/>
            <a:r>
              <a:rPr lang="zh-CN" altLang="en-US" dirty="0" smtClean="0"/>
              <a:t>中文</a:t>
            </a:r>
            <a:r>
              <a:rPr lang="zh-CN" altLang="en-US" dirty="0"/>
              <a:t>分词是指将中文句子中的词语分解出来。</a:t>
            </a:r>
          </a:p>
          <a:p>
            <a:pPr marL="0" indent="0">
              <a:buNone/>
            </a:pPr>
            <a:endParaRPr lang="zh-CN" altLang="en-US" dirty="0"/>
          </a:p>
        </p:txBody>
      </p:sp>
    </p:spTree>
    <p:extLst>
      <p:ext uri="{BB962C8B-B14F-4D97-AF65-F5344CB8AC3E}">
        <p14:creationId xmlns:p14="http://schemas.microsoft.com/office/powerpoint/2010/main" val="5601597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11.1.6 	</a:t>
            </a:r>
            <a:r>
              <a:rPr lang="en-US" altLang="zh-CN" dirty="0" err="1"/>
              <a:t>jieba</a:t>
            </a:r>
            <a:r>
              <a:rPr lang="zh-CN" altLang="en-US" dirty="0"/>
              <a:t>库</a:t>
            </a:r>
          </a:p>
        </p:txBody>
      </p:sp>
      <p:sp>
        <p:nvSpPr>
          <p:cNvPr id="3" name="内容占位符 2"/>
          <p:cNvSpPr>
            <a:spLocks noGrp="1"/>
          </p:cNvSpPr>
          <p:nvPr>
            <p:ph idx="1"/>
          </p:nvPr>
        </p:nvSpPr>
        <p:spPr/>
        <p:txBody>
          <a:bodyPr>
            <a:normAutofit fontScale="85000" lnSpcReduction="20000"/>
          </a:bodyPr>
          <a:lstStyle/>
          <a:p>
            <a:pPr marL="0" indent="0">
              <a:buNone/>
            </a:pPr>
            <a:r>
              <a:rPr lang="en-US" altLang="zh-CN" dirty="0" smtClean="0"/>
              <a:t>2</a:t>
            </a:r>
            <a:r>
              <a:rPr lang="zh-CN" altLang="en-US" dirty="0"/>
              <a:t>、</a:t>
            </a:r>
            <a:r>
              <a:rPr lang="en-US" altLang="zh-CN" dirty="0" err="1"/>
              <a:t>jieba</a:t>
            </a:r>
            <a:r>
              <a:rPr lang="zh-CN" altLang="en-US" dirty="0"/>
              <a:t>概述</a:t>
            </a:r>
          </a:p>
          <a:p>
            <a:pPr lvl="1"/>
            <a:r>
              <a:rPr lang="en-US" altLang="zh-CN" dirty="0" err="1" smtClean="0"/>
              <a:t>jieba</a:t>
            </a:r>
            <a:r>
              <a:rPr lang="zh-CN" altLang="en-US" dirty="0" smtClean="0"/>
              <a:t>需要</a:t>
            </a:r>
            <a:r>
              <a:rPr lang="zh-CN" altLang="en-US" dirty="0"/>
              <a:t>通过</a:t>
            </a:r>
            <a:r>
              <a:rPr lang="en-US" altLang="zh-CN" dirty="0"/>
              <a:t>pip</a:t>
            </a:r>
            <a:r>
              <a:rPr lang="zh-CN" altLang="en-US" dirty="0" smtClean="0"/>
              <a:t>命令安装。</a:t>
            </a:r>
            <a:endParaRPr lang="en-US" altLang="zh-CN" dirty="0" smtClean="0"/>
          </a:p>
          <a:p>
            <a:pPr lvl="1"/>
            <a:r>
              <a:rPr lang="en-US" altLang="zh-CN" dirty="0" err="1" smtClean="0"/>
              <a:t>jieba</a:t>
            </a:r>
            <a:r>
              <a:rPr lang="zh-CN" altLang="en-US" dirty="0"/>
              <a:t>库的分词是依靠一个中文词库，将待分词的内容与词库进行比对，通过图结构和动态规划方法找到最大概率的词语</a:t>
            </a:r>
            <a:r>
              <a:rPr lang="zh-CN" altLang="en-US" dirty="0" smtClean="0"/>
              <a:t>。</a:t>
            </a:r>
            <a:endParaRPr lang="en-US" altLang="zh-CN" dirty="0" smtClean="0"/>
          </a:p>
          <a:p>
            <a:pPr lvl="2"/>
            <a:r>
              <a:rPr lang="en-US" altLang="zh-CN" dirty="0" err="1" smtClean="0"/>
              <a:t>jieba</a:t>
            </a:r>
            <a:r>
              <a:rPr lang="zh-CN" altLang="en-US" dirty="0"/>
              <a:t>的中文词库是可以添加自定义词语的。</a:t>
            </a:r>
          </a:p>
          <a:p>
            <a:pPr lvl="1"/>
            <a:r>
              <a:rPr lang="en-US" altLang="zh-CN" dirty="0" err="1"/>
              <a:t>jieba</a:t>
            </a:r>
            <a:r>
              <a:rPr lang="zh-CN" altLang="en-US" dirty="0"/>
              <a:t>有三种分词模式：精确模式、全模式、搜索引擎模式</a:t>
            </a:r>
            <a:r>
              <a:rPr lang="zh-CN" altLang="en-US" dirty="0" smtClean="0"/>
              <a:t>。</a:t>
            </a:r>
            <a:endParaRPr lang="en-US" altLang="zh-CN" dirty="0" smtClean="0"/>
          </a:p>
          <a:p>
            <a:pPr lvl="2"/>
            <a:r>
              <a:rPr lang="zh-CN" altLang="en-US" dirty="0" smtClean="0"/>
              <a:t>精确</a:t>
            </a:r>
            <a:r>
              <a:rPr lang="zh-CN" altLang="en-US" dirty="0"/>
              <a:t>模式试图对语句做最精确的切分，不存在冗余词组</a:t>
            </a:r>
            <a:r>
              <a:rPr lang="zh-CN" altLang="en-US" dirty="0" smtClean="0"/>
              <a:t>。</a:t>
            </a:r>
            <a:endParaRPr lang="en-US" altLang="zh-CN" dirty="0" smtClean="0"/>
          </a:p>
          <a:p>
            <a:pPr lvl="2"/>
            <a:r>
              <a:rPr lang="zh-CN" altLang="en-US" dirty="0" smtClean="0"/>
              <a:t>全模</a:t>
            </a:r>
            <a:r>
              <a:rPr lang="zh-CN" altLang="en-US" dirty="0"/>
              <a:t>式会将语句中所有可能是词的组合都切分出来，速度很快，但是存在冗余词组</a:t>
            </a:r>
            <a:r>
              <a:rPr lang="zh-CN" altLang="en-US" dirty="0" smtClean="0"/>
              <a:t>。</a:t>
            </a:r>
            <a:endParaRPr lang="en-US" altLang="zh-CN" dirty="0" smtClean="0"/>
          </a:p>
          <a:p>
            <a:pPr lvl="2"/>
            <a:r>
              <a:rPr lang="zh-CN" altLang="en-US" dirty="0" smtClean="0"/>
              <a:t>搜索引擎</a:t>
            </a:r>
            <a:r>
              <a:rPr lang="zh-CN" altLang="en-US" dirty="0"/>
              <a:t>模式是在精确模式基础上，对长词再次切分。</a:t>
            </a:r>
          </a:p>
          <a:p>
            <a:endParaRPr lang="zh-CN" altLang="en-US" dirty="0"/>
          </a:p>
        </p:txBody>
      </p:sp>
    </p:spTree>
    <p:extLst>
      <p:ext uri="{BB962C8B-B14F-4D97-AF65-F5344CB8AC3E}">
        <p14:creationId xmlns:p14="http://schemas.microsoft.com/office/powerpoint/2010/main" val="38811415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a:t>
            </a:r>
            <a:r>
              <a:rPr lang="en-US" altLang="zh-CN" dirty="0" err="1"/>
              <a:t>jieba</a:t>
            </a:r>
            <a:r>
              <a:rPr lang="zh-CN" altLang="en-US" dirty="0"/>
              <a:t>库的分词函数</a:t>
            </a:r>
            <a:br>
              <a:rPr lang="zh-CN" altLang="en-US" dirty="0"/>
            </a:br>
            <a:endParaRPr lang="zh-CN" altLang="en-US" dirty="0"/>
          </a:p>
        </p:txBody>
      </p:sp>
      <p:sp>
        <p:nvSpPr>
          <p:cNvPr id="3" name="内容占位符 2"/>
          <p:cNvSpPr>
            <a:spLocks noGrp="1"/>
          </p:cNvSpPr>
          <p:nvPr>
            <p:ph idx="1"/>
          </p:nvPr>
        </p:nvSpPr>
        <p:spPr/>
        <p:txBody>
          <a:bodyPr>
            <a:normAutofit/>
          </a:bodyPr>
          <a:lstStyle/>
          <a:p>
            <a:pPr marL="0" indent="0">
              <a:buNone/>
            </a:pPr>
            <a:r>
              <a:rPr lang="zh-CN" altLang="en-US" dirty="0" smtClean="0"/>
              <a:t>（</a:t>
            </a:r>
            <a:r>
              <a:rPr lang="en-US" altLang="zh-CN" dirty="0"/>
              <a:t>1</a:t>
            </a:r>
            <a:r>
              <a:rPr lang="zh-CN" altLang="en-US" dirty="0"/>
              <a:t>）精确模式分词</a:t>
            </a:r>
          </a:p>
          <a:p>
            <a:pPr marL="457200" lvl="1" indent="0">
              <a:buNone/>
            </a:pPr>
            <a:r>
              <a:rPr lang="zh-CN" altLang="en-US" dirty="0" smtClean="0"/>
              <a:t>格式</a:t>
            </a:r>
            <a:r>
              <a:rPr lang="en-US" altLang="zh-CN" dirty="0"/>
              <a:t>1</a:t>
            </a:r>
            <a:r>
              <a:rPr lang="zh-CN" altLang="en-US" dirty="0"/>
              <a:t>：</a:t>
            </a:r>
            <a:r>
              <a:rPr lang="en-US" altLang="zh-CN" dirty="0"/>
              <a:t>cut(sentence, </a:t>
            </a:r>
            <a:r>
              <a:rPr lang="en-US" altLang="zh-CN" dirty="0" err="1"/>
              <a:t>cut_all</a:t>
            </a:r>
            <a:r>
              <a:rPr lang="en-US" altLang="zh-CN" dirty="0"/>
              <a:t>=False)</a:t>
            </a:r>
          </a:p>
          <a:p>
            <a:pPr marL="457200" lvl="1" indent="0">
              <a:buNone/>
            </a:pPr>
            <a:r>
              <a:rPr lang="zh-CN" altLang="en-US" dirty="0"/>
              <a:t>格式</a:t>
            </a:r>
            <a:r>
              <a:rPr lang="en-US" altLang="zh-CN" dirty="0"/>
              <a:t>2</a:t>
            </a:r>
            <a:r>
              <a:rPr lang="zh-CN" altLang="en-US" dirty="0"/>
              <a:t>：</a:t>
            </a:r>
            <a:r>
              <a:rPr lang="en-US" altLang="zh-CN" dirty="0" err="1"/>
              <a:t>lcut</a:t>
            </a:r>
            <a:r>
              <a:rPr lang="en-US" altLang="zh-CN" dirty="0"/>
              <a:t>(sentence, </a:t>
            </a:r>
            <a:r>
              <a:rPr lang="en-US" altLang="zh-CN" dirty="0" err="1"/>
              <a:t>cut_all</a:t>
            </a:r>
            <a:r>
              <a:rPr lang="en-US" altLang="zh-CN" dirty="0"/>
              <a:t>=False)</a:t>
            </a:r>
          </a:p>
          <a:p>
            <a:pPr lvl="1"/>
            <a:r>
              <a:rPr lang="en-US" altLang="zh-CN" dirty="0" err="1" smtClean="0"/>
              <a:t>cut_all</a:t>
            </a:r>
            <a:r>
              <a:rPr lang="zh-CN" altLang="en-US" dirty="0" smtClean="0"/>
              <a:t>参数默认</a:t>
            </a:r>
            <a:r>
              <a:rPr lang="zh-CN" altLang="en-US" dirty="0"/>
              <a:t>值</a:t>
            </a:r>
            <a:r>
              <a:rPr lang="en-US" altLang="zh-CN" dirty="0" smtClean="0"/>
              <a:t>False</a:t>
            </a:r>
            <a:r>
              <a:rPr lang="zh-CN" altLang="en-US" dirty="0" smtClean="0"/>
              <a:t>时，对</a:t>
            </a:r>
            <a:r>
              <a:rPr lang="en-US" altLang="zh-CN" dirty="0"/>
              <a:t>sentence</a:t>
            </a:r>
            <a:r>
              <a:rPr lang="zh-CN" altLang="en-US" dirty="0"/>
              <a:t>进行精确模式分词，分解出的词语能够完整且不多余地组成原始文本</a:t>
            </a:r>
            <a:r>
              <a:rPr lang="zh-CN" altLang="en-US" dirty="0" smtClean="0"/>
              <a:t>。</a:t>
            </a:r>
            <a:endParaRPr lang="en-US" altLang="zh-CN" dirty="0" smtClean="0"/>
          </a:p>
          <a:p>
            <a:pPr lvl="1"/>
            <a:r>
              <a:rPr lang="en-US" altLang="zh-CN" dirty="0" smtClean="0"/>
              <a:t>cut</a:t>
            </a:r>
            <a:r>
              <a:rPr lang="en-US" altLang="zh-CN" dirty="0"/>
              <a:t>()</a:t>
            </a:r>
            <a:r>
              <a:rPr lang="zh-CN" altLang="en-US" dirty="0"/>
              <a:t>函数返回一个可迭代的数据类型，</a:t>
            </a:r>
            <a:r>
              <a:rPr lang="en-US" altLang="zh-CN" dirty="0" err="1"/>
              <a:t>lcut</a:t>
            </a:r>
            <a:r>
              <a:rPr lang="en-US" altLang="zh-CN" dirty="0"/>
              <a:t>()</a:t>
            </a:r>
            <a:r>
              <a:rPr lang="zh-CN" altLang="en-US" dirty="0"/>
              <a:t>函数返回一个列表。</a:t>
            </a:r>
          </a:p>
          <a:p>
            <a:endParaRPr lang="zh-CN" altLang="en-US" dirty="0"/>
          </a:p>
        </p:txBody>
      </p:sp>
    </p:spTree>
    <p:extLst>
      <p:ext uri="{BB962C8B-B14F-4D97-AF65-F5344CB8AC3E}">
        <p14:creationId xmlns:p14="http://schemas.microsoft.com/office/powerpoint/2010/main" val="37841623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a:t>
            </a:r>
            <a:r>
              <a:rPr lang="en-US" altLang="zh-CN" dirty="0" err="1"/>
              <a:t>jieba</a:t>
            </a:r>
            <a:r>
              <a:rPr lang="zh-CN" altLang="en-US" dirty="0"/>
              <a:t>库的分词函数</a:t>
            </a:r>
            <a:br>
              <a:rPr lang="zh-CN" altLang="en-US" dirty="0"/>
            </a:br>
            <a:endParaRPr lang="zh-CN" altLang="en-US" dirty="0"/>
          </a:p>
        </p:txBody>
      </p:sp>
      <p:sp>
        <p:nvSpPr>
          <p:cNvPr id="3" name="内容占位符 2"/>
          <p:cNvSpPr>
            <a:spLocks noGrp="1"/>
          </p:cNvSpPr>
          <p:nvPr>
            <p:ph idx="1"/>
          </p:nvPr>
        </p:nvSpPr>
        <p:spPr>
          <a:solidFill>
            <a:schemeClr val="bg1">
              <a:lumMod val="85000"/>
            </a:schemeClr>
          </a:solidFill>
        </p:spPr>
        <p:txBody>
          <a:bodyPr>
            <a:normAutofit lnSpcReduction="10000"/>
          </a:bodyPr>
          <a:lstStyle/>
          <a:p>
            <a:pPr marL="0" indent="0">
              <a:buNone/>
            </a:pPr>
            <a:r>
              <a:rPr lang="en-US" altLang="zh-CN" dirty="0"/>
              <a:t>&gt;&gt;&gt; </a:t>
            </a:r>
            <a:r>
              <a:rPr lang="en-US" altLang="zh-CN" dirty="0" err="1"/>
              <a:t>jieba.cut</a:t>
            </a:r>
            <a:r>
              <a:rPr lang="en-US" altLang="zh-CN" dirty="0"/>
              <a:t>('</a:t>
            </a:r>
            <a:r>
              <a:rPr lang="zh-CN" altLang="en-US" dirty="0"/>
              <a:t>教育部大学计算机课程教学指导委员会</a:t>
            </a:r>
            <a:r>
              <a:rPr lang="en-US" altLang="zh-CN" dirty="0"/>
              <a:t>')</a:t>
            </a:r>
          </a:p>
          <a:p>
            <a:pPr marL="0" indent="0">
              <a:buNone/>
            </a:pPr>
            <a:r>
              <a:rPr lang="en-US" altLang="zh-CN" dirty="0">
                <a:solidFill>
                  <a:srgbClr val="0070C0"/>
                </a:solidFill>
              </a:rPr>
              <a:t>&lt;generator object </a:t>
            </a:r>
            <a:r>
              <a:rPr lang="en-US" altLang="zh-CN" dirty="0" err="1">
                <a:solidFill>
                  <a:srgbClr val="0070C0"/>
                </a:solidFill>
              </a:rPr>
              <a:t>Tokenizer.cut</a:t>
            </a:r>
            <a:r>
              <a:rPr lang="en-US" altLang="zh-CN" dirty="0">
                <a:solidFill>
                  <a:srgbClr val="0070C0"/>
                </a:solidFill>
              </a:rPr>
              <a:t> at 0x0000021D51E0D0A0&gt;</a:t>
            </a:r>
          </a:p>
          <a:p>
            <a:pPr marL="0" indent="0">
              <a:buNone/>
            </a:pPr>
            <a:r>
              <a:rPr lang="en-US" altLang="zh-CN" dirty="0"/>
              <a:t>&gt;&gt;&gt; ciyu1=</a:t>
            </a:r>
            <a:r>
              <a:rPr lang="en-US" altLang="zh-CN" dirty="0" err="1"/>
              <a:t>jieba.cut</a:t>
            </a:r>
            <a:r>
              <a:rPr lang="en-US" altLang="zh-CN" dirty="0"/>
              <a:t>('</a:t>
            </a:r>
            <a:r>
              <a:rPr lang="zh-CN" altLang="en-US" dirty="0"/>
              <a:t>教育部大学计算机课程教学指导委员会</a:t>
            </a:r>
            <a:r>
              <a:rPr lang="en-US" altLang="zh-CN" dirty="0"/>
              <a:t>')</a:t>
            </a:r>
          </a:p>
          <a:p>
            <a:pPr marL="0" indent="0">
              <a:buNone/>
            </a:pPr>
            <a:r>
              <a:rPr lang="en-US" altLang="zh-CN" dirty="0"/>
              <a:t>&gt;&gt;&gt; for cy in ciyu1:</a:t>
            </a:r>
          </a:p>
          <a:p>
            <a:pPr marL="0" indent="0">
              <a:buNone/>
            </a:pPr>
            <a:r>
              <a:rPr lang="en-US" altLang="zh-CN" dirty="0"/>
              <a:t>	print(</a:t>
            </a:r>
            <a:r>
              <a:rPr lang="en-US" altLang="zh-CN" dirty="0" err="1"/>
              <a:t>cy,end</a:t>
            </a:r>
            <a:r>
              <a:rPr lang="en-US" altLang="zh-CN" dirty="0"/>
              <a:t>=' ')</a:t>
            </a:r>
          </a:p>
          <a:p>
            <a:pPr marL="0" indent="0">
              <a:buNone/>
            </a:pPr>
            <a:r>
              <a:rPr lang="zh-CN" altLang="en-US" dirty="0">
                <a:solidFill>
                  <a:srgbClr val="0070C0"/>
                </a:solidFill>
              </a:rPr>
              <a:t>教育部 大学 计算机 课程 教学 指导 委员会</a:t>
            </a:r>
          </a:p>
          <a:p>
            <a:pPr marL="0" indent="0">
              <a:buNone/>
            </a:pPr>
            <a:r>
              <a:rPr lang="en-US" altLang="zh-CN" dirty="0"/>
              <a:t>&gt;&gt;&gt; </a:t>
            </a:r>
            <a:r>
              <a:rPr lang="en-US" altLang="zh-CN" dirty="0" err="1"/>
              <a:t>jieba.lcut</a:t>
            </a:r>
            <a:r>
              <a:rPr lang="en-US" altLang="zh-CN" dirty="0"/>
              <a:t>('</a:t>
            </a:r>
            <a:r>
              <a:rPr lang="zh-CN" altLang="en-US" dirty="0"/>
              <a:t>教育部大学计算机课程教学指导委员会</a:t>
            </a:r>
            <a:r>
              <a:rPr lang="en-US" altLang="zh-CN" dirty="0"/>
              <a:t>')</a:t>
            </a:r>
          </a:p>
          <a:p>
            <a:pPr marL="0" indent="0">
              <a:buNone/>
            </a:pPr>
            <a:r>
              <a:rPr lang="en-US" altLang="zh-CN" dirty="0"/>
              <a:t> </a:t>
            </a:r>
            <a:r>
              <a:rPr lang="en-US" altLang="zh-CN" dirty="0">
                <a:solidFill>
                  <a:srgbClr val="0070C0"/>
                </a:solidFill>
              </a:rPr>
              <a:t>['</a:t>
            </a:r>
            <a:r>
              <a:rPr lang="zh-CN" altLang="en-US" dirty="0">
                <a:solidFill>
                  <a:srgbClr val="0070C0"/>
                </a:solidFill>
              </a:rPr>
              <a:t>教育部</a:t>
            </a:r>
            <a:r>
              <a:rPr lang="en-US" altLang="zh-CN" dirty="0">
                <a:solidFill>
                  <a:srgbClr val="0070C0"/>
                </a:solidFill>
              </a:rPr>
              <a:t>', '</a:t>
            </a:r>
            <a:r>
              <a:rPr lang="zh-CN" altLang="en-US" dirty="0">
                <a:solidFill>
                  <a:srgbClr val="0070C0"/>
                </a:solidFill>
              </a:rPr>
              <a:t>大学</a:t>
            </a:r>
            <a:r>
              <a:rPr lang="en-US" altLang="zh-CN" dirty="0">
                <a:solidFill>
                  <a:srgbClr val="0070C0"/>
                </a:solidFill>
              </a:rPr>
              <a:t>', '</a:t>
            </a:r>
            <a:r>
              <a:rPr lang="zh-CN" altLang="en-US" dirty="0">
                <a:solidFill>
                  <a:srgbClr val="0070C0"/>
                </a:solidFill>
              </a:rPr>
              <a:t>计算机</a:t>
            </a:r>
            <a:r>
              <a:rPr lang="en-US" altLang="zh-CN" dirty="0">
                <a:solidFill>
                  <a:srgbClr val="0070C0"/>
                </a:solidFill>
              </a:rPr>
              <a:t>', '</a:t>
            </a:r>
            <a:r>
              <a:rPr lang="zh-CN" altLang="en-US" dirty="0">
                <a:solidFill>
                  <a:srgbClr val="0070C0"/>
                </a:solidFill>
              </a:rPr>
              <a:t>课程</a:t>
            </a:r>
            <a:r>
              <a:rPr lang="en-US" altLang="zh-CN" dirty="0">
                <a:solidFill>
                  <a:srgbClr val="0070C0"/>
                </a:solidFill>
              </a:rPr>
              <a:t>', '</a:t>
            </a:r>
            <a:r>
              <a:rPr lang="zh-CN" altLang="en-US" dirty="0">
                <a:solidFill>
                  <a:srgbClr val="0070C0"/>
                </a:solidFill>
              </a:rPr>
              <a:t>教学</a:t>
            </a:r>
            <a:r>
              <a:rPr lang="en-US" altLang="zh-CN" dirty="0">
                <a:solidFill>
                  <a:srgbClr val="0070C0"/>
                </a:solidFill>
              </a:rPr>
              <a:t>', '</a:t>
            </a:r>
            <a:r>
              <a:rPr lang="zh-CN" altLang="en-US" dirty="0">
                <a:solidFill>
                  <a:srgbClr val="0070C0"/>
                </a:solidFill>
              </a:rPr>
              <a:t>指导</a:t>
            </a:r>
            <a:r>
              <a:rPr lang="en-US" altLang="zh-CN" dirty="0">
                <a:solidFill>
                  <a:srgbClr val="0070C0"/>
                </a:solidFill>
              </a:rPr>
              <a:t>', '</a:t>
            </a:r>
            <a:r>
              <a:rPr lang="zh-CN" altLang="en-US" dirty="0">
                <a:solidFill>
                  <a:srgbClr val="0070C0"/>
                </a:solidFill>
              </a:rPr>
              <a:t>委员会</a:t>
            </a:r>
            <a:r>
              <a:rPr lang="en-US" altLang="zh-CN" dirty="0" smtClean="0">
                <a:solidFill>
                  <a:srgbClr val="0070C0"/>
                </a:solidFill>
              </a:rPr>
              <a:t>']</a:t>
            </a:r>
            <a:endParaRPr lang="en-US" altLang="zh-CN" dirty="0">
              <a:solidFill>
                <a:srgbClr val="0070C0"/>
              </a:solidFill>
            </a:endParaRPr>
          </a:p>
        </p:txBody>
      </p:sp>
    </p:spTree>
    <p:extLst>
      <p:ext uri="{BB962C8B-B14F-4D97-AF65-F5344CB8AC3E}">
        <p14:creationId xmlns:p14="http://schemas.microsoft.com/office/powerpoint/2010/main" val="32130802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69925" y="4005064"/>
            <a:ext cx="10852150" cy="23360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3</a:t>
            </a:r>
            <a:r>
              <a:rPr lang="zh-CN" altLang="en-US" dirty="0"/>
              <a:t>、</a:t>
            </a:r>
            <a:r>
              <a:rPr lang="en-US" altLang="zh-CN" dirty="0" err="1"/>
              <a:t>jieba</a:t>
            </a:r>
            <a:r>
              <a:rPr lang="zh-CN" altLang="en-US" dirty="0"/>
              <a:t>库的分词函数</a:t>
            </a:r>
            <a:br>
              <a:rPr lang="zh-CN" altLang="en-US" dirty="0"/>
            </a:br>
            <a:endParaRPr lang="zh-CN" altLang="en-US" dirty="0"/>
          </a:p>
        </p:txBody>
      </p:sp>
      <p:sp>
        <p:nvSpPr>
          <p:cNvPr id="3" name="内容占位符 2"/>
          <p:cNvSpPr>
            <a:spLocks noGrp="1"/>
          </p:cNvSpPr>
          <p:nvPr>
            <p:ph idx="1"/>
          </p:nvPr>
        </p:nvSpPr>
        <p:spPr/>
        <p:txBody>
          <a:bodyPr>
            <a:normAutofit fontScale="77500" lnSpcReduction="20000"/>
          </a:bodyPr>
          <a:lstStyle/>
          <a:p>
            <a:pPr marL="0" indent="0">
              <a:buNone/>
            </a:pPr>
            <a:r>
              <a:rPr lang="zh-CN" altLang="en-US" dirty="0"/>
              <a:t>（</a:t>
            </a:r>
            <a:r>
              <a:rPr lang="en-US" altLang="zh-CN" dirty="0"/>
              <a:t>2</a:t>
            </a:r>
            <a:r>
              <a:rPr lang="zh-CN" altLang="en-US" dirty="0"/>
              <a:t>）全模式分词</a:t>
            </a:r>
          </a:p>
          <a:p>
            <a:pPr marL="457200" lvl="1" indent="0">
              <a:buNone/>
            </a:pPr>
            <a:r>
              <a:rPr lang="zh-CN" altLang="en-US" dirty="0" smtClean="0"/>
              <a:t>格式</a:t>
            </a:r>
            <a:r>
              <a:rPr lang="en-US" altLang="zh-CN" dirty="0"/>
              <a:t>1</a:t>
            </a:r>
            <a:r>
              <a:rPr lang="zh-CN" altLang="en-US" dirty="0"/>
              <a:t>：</a:t>
            </a:r>
            <a:r>
              <a:rPr lang="en-US" altLang="zh-CN" dirty="0"/>
              <a:t>cut(sentence, </a:t>
            </a:r>
            <a:r>
              <a:rPr lang="en-US" altLang="zh-CN" dirty="0" err="1"/>
              <a:t>cut_all</a:t>
            </a:r>
            <a:r>
              <a:rPr lang="en-US" altLang="zh-CN" dirty="0"/>
              <a:t>=True)</a:t>
            </a:r>
          </a:p>
          <a:p>
            <a:pPr marL="457200" lvl="1" indent="0">
              <a:buNone/>
            </a:pPr>
            <a:r>
              <a:rPr lang="zh-CN" altLang="en-US" dirty="0"/>
              <a:t>格式</a:t>
            </a:r>
            <a:r>
              <a:rPr lang="en-US" altLang="zh-CN" dirty="0"/>
              <a:t>2</a:t>
            </a:r>
            <a:r>
              <a:rPr lang="zh-CN" altLang="en-US" dirty="0"/>
              <a:t>：</a:t>
            </a:r>
            <a:r>
              <a:rPr lang="en-US" altLang="zh-CN" dirty="0" err="1"/>
              <a:t>lcut</a:t>
            </a:r>
            <a:r>
              <a:rPr lang="en-US" altLang="zh-CN" dirty="0"/>
              <a:t>(sentence, </a:t>
            </a:r>
            <a:r>
              <a:rPr lang="en-US" altLang="zh-CN" dirty="0" err="1"/>
              <a:t>cut_all</a:t>
            </a:r>
            <a:r>
              <a:rPr lang="en-US" altLang="zh-CN" dirty="0"/>
              <a:t>=True)</a:t>
            </a:r>
          </a:p>
          <a:p>
            <a:pPr lvl="1"/>
            <a:r>
              <a:rPr lang="zh-CN" altLang="en-US" dirty="0"/>
              <a:t>指定参数</a:t>
            </a:r>
            <a:r>
              <a:rPr lang="en-US" altLang="zh-CN" dirty="0" err="1"/>
              <a:t>cut_all</a:t>
            </a:r>
            <a:r>
              <a:rPr lang="zh-CN" altLang="en-US" dirty="0"/>
              <a:t>为</a:t>
            </a:r>
            <a:r>
              <a:rPr lang="en-US" altLang="zh-CN" dirty="0"/>
              <a:t>True</a:t>
            </a:r>
            <a:r>
              <a:rPr lang="zh-CN" altLang="en-US" dirty="0"/>
              <a:t>，对</a:t>
            </a:r>
            <a:r>
              <a:rPr lang="en-US" altLang="zh-CN" dirty="0"/>
              <a:t>sentence</a:t>
            </a:r>
            <a:r>
              <a:rPr lang="zh-CN" altLang="en-US" dirty="0"/>
              <a:t>进行全模式分词，分解出所有可能构成词语组合，词与词之间的字可能重叠</a:t>
            </a:r>
            <a:r>
              <a:rPr lang="zh-CN" altLang="en-US" dirty="0" smtClean="0"/>
              <a:t>。</a:t>
            </a:r>
            <a:endParaRPr lang="en-US" altLang="zh-CN" dirty="0" smtClean="0"/>
          </a:p>
          <a:p>
            <a:pPr lvl="1"/>
            <a:r>
              <a:rPr lang="en-US" altLang="zh-CN" dirty="0" smtClean="0"/>
              <a:t>cut</a:t>
            </a:r>
            <a:r>
              <a:rPr lang="en-US" altLang="zh-CN" dirty="0"/>
              <a:t>()</a:t>
            </a:r>
            <a:r>
              <a:rPr lang="zh-CN" altLang="en-US" dirty="0"/>
              <a:t>函数返回一个可迭代的数据类型，</a:t>
            </a:r>
            <a:r>
              <a:rPr lang="en-US" altLang="zh-CN" dirty="0" err="1"/>
              <a:t>lcut</a:t>
            </a:r>
            <a:r>
              <a:rPr lang="en-US" altLang="zh-CN" dirty="0"/>
              <a:t>()</a:t>
            </a:r>
            <a:r>
              <a:rPr lang="zh-CN" altLang="en-US" dirty="0"/>
              <a:t>函数返回一个列表。</a:t>
            </a:r>
          </a:p>
          <a:p>
            <a:pPr marL="0" indent="0">
              <a:buNone/>
            </a:pPr>
            <a:r>
              <a:rPr lang="en-US" altLang="zh-CN" dirty="0"/>
              <a:t>&gt;&gt;&gt; </a:t>
            </a:r>
            <a:r>
              <a:rPr lang="en-US" altLang="zh-CN" dirty="0" err="1"/>
              <a:t>jieba.cut</a:t>
            </a:r>
            <a:r>
              <a:rPr lang="en-US" altLang="zh-CN" dirty="0"/>
              <a:t>('</a:t>
            </a:r>
            <a:r>
              <a:rPr lang="zh-CN" altLang="en-US" dirty="0"/>
              <a:t>教育部大学计算机课程教学指导委员会</a:t>
            </a:r>
            <a:r>
              <a:rPr lang="en-US" altLang="zh-CN" dirty="0"/>
              <a:t>',</a:t>
            </a:r>
            <a:r>
              <a:rPr lang="en-US" altLang="zh-CN" dirty="0" err="1"/>
              <a:t>cut_all</a:t>
            </a:r>
            <a:r>
              <a:rPr lang="en-US" altLang="zh-CN" dirty="0"/>
              <a:t>=True)</a:t>
            </a:r>
          </a:p>
          <a:p>
            <a:pPr marL="0" indent="0">
              <a:buNone/>
            </a:pPr>
            <a:r>
              <a:rPr lang="en-US" altLang="zh-CN" dirty="0">
                <a:solidFill>
                  <a:srgbClr val="0070C0"/>
                </a:solidFill>
              </a:rPr>
              <a:t>&lt;generator object </a:t>
            </a:r>
            <a:r>
              <a:rPr lang="en-US" altLang="zh-CN" dirty="0" err="1">
                <a:solidFill>
                  <a:srgbClr val="0070C0"/>
                </a:solidFill>
              </a:rPr>
              <a:t>Tokenizer.cut</a:t>
            </a:r>
            <a:r>
              <a:rPr lang="en-US" altLang="zh-CN" dirty="0">
                <a:solidFill>
                  <a:srgbClr val="0070C0"/>
                </a:solidFill>
              </a:rPr>
              <a:t> at 0x0000021D51E0D150&gt;</a:t>
            </a:r>
          </a:p>
          <a:p>
            <a:pPr marL="0" indent="0">
              <a:buNone/>
            </a:pPr>
            <a:r>
              <a:rPr lang="en-US" altLang="zh-CN" dirty="0"/>
              <a:t>&gt;&gt;&gt; </a:t>
            </a:r>
            <a:r>
              <a:rPr lang="en-US" altLang="zh-CN" dirty="0" err="1"/>
              <a:t>jieba.lcut</a:t>
            </a:r>
            <a:r>
              <a:rPr lang="en-US" altLang="zh-CN" dirty="0"/>
              <a:t>('</a:t>
            </a:r>
            <a:r>
              <a:rPr lang="zh-CN" altLang="en-US" dirty="0"/>
              <a:t>教育部大学计算机课程教学指导委员会</a:t>
            </a:r>
            <a:r>
              <a:rPr lang="en-US" altLang="zh-CN" dirty="0"/>
              <a:t>',</a:t>
            </a:r>
            <a:r>
              <a:rPr lang="en-US" altLang="zh-CN" dirty="0" err="1"/>
              <a:t>cut_all</a:t>
            </a:r>
            <a:r>
              <a:rPr lang="en-US" altLang="zh-CN" dirty="0"/>
              <a:t>=True)</a:t>
            </a:r>
          </a:p>
          <a:p>
            <a:pPr marL="0" indent="0">
              <a:buNone/>
            </a:pPr>
            <a:r>
              <a:rPr lang="en-US" altLang="zh-CN" dirty="0">
                <a:solidFill>
                  <a:srgbClr val="0070C0"/>
                </a:solidFill>
              </a:rPr>
              <a:t>['</a:t>
            </a:r>
            <a:r>
              <a:rPr lang="zh-CN" altLang="en-US" dirty="0">
                <a:solidFill>
                  <a:srgbClr val="0070C0"/>
                </a:solidFill>
              </a:rPr>
              <a:t>教育</a:t>
            </a:r>
            <a:r>
              <a:rPr lang="en-US" altLang="zh-CN" dirty="0">
                <a:solidFill>
                  <a:srgbClr val="0070C0"/>
                </a:solidFill>
              </a:rPr>
              <a:t>', '</a:t>
            </a:r>
            <a:r>
              <a:rPr lang="zh-CN" altLang="en-US" dirty="0">
                <a:solidFill>
                  <a:srgbClr val="0070C0"/>
                </a:solidFill>
              </a:rPr>
              <a:t>教育部</a:t>
            </a:r>
            <a:r>
              <a:rPr lang="en-US" altLang="zh-CN" dirty="0">
                <a:solidFill>
                  <a:srgbClr val="0070C0"/>
                </a:solidFill>
              </a:rPr>
              <a:t>', '</a:t>
            </a:r>
            <a:r>
              <a:rPr lang="zh-CN" altLang="en-US" dirty="0">
                <a:solidFill>
                  <a:srgbClr val="0070C0"/>
                </a:solidFill>
              </a:rPr>
              <a:t>大学</a:t>
            </a:r>
            <a:r>
              <a:rPr lang="en-US" altLang="zh-CN" dirty="0">
                <a:solidFill>
                  <a:srgbClr val="0070C0"/>
                </a:solidFill>
              </a:rPr>
              <a:t>', '</a:t>
            </a:r>
            <a:r>
              <a:rPr lang="zh-CN" altLang="en-US" dirty="0">
                <a:solidFill>
                  <a:srgbClr val="0070C0"/>
                </a:solidFill>
              </a:rPr>
              <a:t>计算</a:t>
            </a:r>
            <a:r>
              <a:rPr lang="en-US" altLang="zh-CN" dirty="0">
                <a:solidFill>
                  <a:srgbClr val="0070C0"/>
                </a:solidFill>
              </a:rPr>
              <a:t>', '</a:t>
            </a:r>
            <a:r>
              <a:rPr lang="zh-CN" altLang="en-US" dirty="0">
                <a:solidFill>
                  <a:srgbClr val="0070C0"/>
                </a:solidFill>
              </a:rPr>
              <a:t>计算机</a:t>
            </a:r>
            <a:r>
              <a:rPr lang="en-US" altLang="zh-CN" dirty="0">
                <a:solidFill>
                  <a:srgbClr val="0070C0"/>
                </a:solidFill>
              </a:rPr>
              <a:t>', '</a:t>
            </a:r>
            <a:r>
              <a:rPr lang="zh-CN" altLang="en-US" dirty="0">
                <a:solidFill>
                  <a:srgbClr val="0070C0"/>
                </a:solidFill>
              </a:rPr>
              <a:t>计算机课</a:t>
            </a:r>
            <a:r>
              <a:rPr lang="en-US" altLang="zh-CN" dirty="0">
                <a:solidFill>
                  <a:srgbClr val="0070C0"/>
                </a:solidFill>
              </a:rPr>
              <a:t>', '</a:t>
            </a:r>
            <a:r>
              <a:rPr lang="zh-CN" altLang="en-US" dirty="0">
                <a:solidFill>
                  <a:srgbClr val="0070C0"/>
                </a:solidFill>
              </a:rPr>
              <a:t>算机</a:t>
            </a:r>
            <a:r>
              <a:rPr lang="en-US" altLang="zh-CN" dirty="0">
                <a:solidFill>
                  <a:srgbClr val="0070C0"/>
                </a:solidFill>
              </a:rPr>
              <a:t>', '</a:t>
            </a:r>
            <a:r>
              <a:rPr lang="zh-CN" altLang="en-US" dirty="0">
                <a:solidFill>
                  <a:srgbClr val="0070C0"/>
                </a:solidFill>
              </a:rPr>
              <a:t>课程</a:t>
            </a:r>
            <a:r>
              <a:rPr lang="en-US" altLang="zh-CN" dirty="0">
                <a:solidFill>
                  <a:srgbClr val="0070C0"/>
                </a:solidFill>
              </a:rPr>
              <a:t>', '</a:t>
            </a:r>
            <a:r>
              <a:rPr lang="zh-CN" altLang="en-US" dirty="0">
                <a:solidFill>
                  <a:srgbClr val="0070C0"/>
                </a:solidFill>
              </a:rPr>
              <a:t>教学</a:t>
            </a:r>
            <a:r>
              <a:rPr lang="en-US" altLang="zh-CN" dirty="0">
                <a:solidFill>
                  <a:srgbClr val="0070C0"/>
                </a:solidFill>
              </a:rPr>
              <a:t>', '</a:t>
            </a:r>
            <a:r>
              <a:rPr lang="zh-CN" altLang="en-US" dirty="0">
                <a:solidFill>
                  <a:srgbClr val="0070C0"/>
                </a:solidFill>
              </a:rPr>
              <a:t>指导</a:t>
            </a:r>
            <a:r>
              <a:rPr lang="en-US" altLang="zh-CN" dirty="0">
                <a:solidFill>
                  <a:srgbClr val="0070C0"/>
                </a:solidFill>
              </a:rPr>
              <a:t>', '</a:t>
            </a:r>
            <a:r>
              <a:rPr lang="zh-CN" altLang="en-US" dirty="0">
                <a:solidFill>
                  <a:srgbClr val="0070C0"/>
                </a:solidFill>
              </a:rPr>
              <a:t>委员</a:t>
            </a:r>
            <a:r>
              <a:rPr lang="en-US" altLang="zh-CN" dirty="0">
                <a:solidFill>
                  <a:srgbClr val="0070C0"/>
                </a:solidFill>
              </a:rPr>
              <a:t>', '</a:t>
            </a:r>
            <a:r>
              <a:rPr lang="zh-CN" altLang="en-US" dirty="0">
                <a:solidFill>
                  <a:srgbClr val="0070C0"/>
                </a:solidFill>
              </a:rPr>
              <a:t>委员会</a:t>
            </a:r>
            <a:r>
              <a:rPr lang="en-US" altLang="zh-CN" dirty="0">
                <a:solidFill>
                  <a:srgbClr val="0070C0"/>
                </a:solidFill>
              </a:rPr>
              <a:t>']</a:t>
            </a:r>
          </a:p>
        </p:txBody>
      </p:sp>
    </p:spTree>
    <p:extLst>
      <p:ext uri="{BB962C8B-B14F-4D97-AF65-F5344CB8AC3E}">
        <p14:creationId xmlns:p14="http://schemas.microsoft.com/office/powerpoint/2010/main" val="1935393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69925" y="4005064"/>
            <a:ext cx="10852150" cy="23360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3</a:t>
            </a:r>
            <a:r>
              <a:rPr lang="zh-CN" altLang="en-US" dirty="0"/>
              <a:t>、</a:t>
            </a:r>
            <a:r>
              <a:rPr lang="en-US" altLang="zh-CN" dirty="0" err="1"/>
              <a:t>jieba</a:t>
            </a:r>
            <a:r>
              <a:rPr lang="zh-CN" altLang="en-US" dirty="0"/>
              <a:t>库的分词函数</a:t>
            </a:r>
            <a:br>
              <a:rPr lang="zh-CN" altLang="en-US" dirty="0"/>
            </a:br>
            <a:endParaRPr lang="zh-CN" altLang="en-US" dirty="0"/>
          </a:p>
        </p:txBody>
      </p:sp>
      <p:sp>
        <p:nvSpPr>
          <p:cNvPr id="3" name="内容占位符 2"/>
          <p:cNvSpPr>
            <a:spLocks noGrp="1"/>
          </p:cNvSpPr>
          <p:nvPr>
            <p:ph idx="1"/>
          </p:nvPr>
        </p:nvSpPr>
        <p:spPr/>
        <p:txBody>
          <a:bodyPr>
            <a:normAutofit fontScale="77500" lnSpcReduction="20000"/>
          </a:bodyPr>
          <a:lstStyle/>
          <a:p>
            <a:pPr marL="0" indent="0">
              <a:buNone/>
            </a:pPr>
            <a:r>
              <a:rPr lang="zh-CN" altLang="en-US" dirty="0"/>
              <a:t>（</a:t>
            </a:r>
            <a:r>
              <a:rPr lang="en-US" altLang="zh-CN" dirty="0"/>
              <a:t>3</a:t>
            </a:r>
            <a:r>
              <a:rPr lang="zh-CN" altLang="en-US" dirty="0"/>
              <a:t>）搜索模式分词</a:t>
            </a:r>
          </a:p>
          <a:p>
            <a:pPr marL="457200" lvl="1" indent="0">
              <a:buNone/>
            </a:pPr>
            <a:r>
              <a:rPr lang="zh-CN" altLang="en-US" dirty="0" smtClean="0"/>
              <a:t>格式</a:t>
            </a:r>
            <a:r>
              <a:rPr lang="en-US" altLang="zh-CN" dirty="0"/>
              <a:t>1</a:t>
            </a:r>
            <a:r>
              <a:rPr lang="zh-CN" altLang="en-US" dirty="0"/>
              <a:t>：</a:t>
            </a:r>
            <a:r>
              <a:rPr lang="en-US" altLang="zh-CN" dirty="0" err="1"/>
              <a:t>cut_for_search</a:t>
            </a:r>
            <a:r>
              <a:rPr lang="en-US" altLang="zh-CN" dirty="0"/>
              <a:t>(sentence)</a:t>
            </a:r>
          </a:p>
          <a:p>
            <a:pPr marL="457200" lvl="1" indent="0">
              <a:buNone/>
            </a:pPr>
            <a:r>
              <a:rPr lang="zh-CN" altLang="en-US" dirty="0"/>
              <a:t>格式</a:t>
            </a:r>
            <a:r>
              <a:rPr lang="en-US" altLang="zh-CN" dirty="0"/>
              <a:t>2</a:t>
            </a:r>
            <a:r>
              <a:rPr lang="zh-CN" altLang="en-US" dirty="0"/>
              <a:t>：</a:t>
            </a:r>
            <a:r>
              <a:rPr lang="en-US" altLang="zh-CN" dirty="0" err="1"/>
              <a:t>lcut_for_search</a:t>
            </a:r>
            <a:r>
              <a:rPr lang="en-US" altLang="zh-CN" dirty="0"/>
              <a:t>(sentence)</a:t>
            </a:r>
          </a:p>
          <a:p>
            <a:pPr lvl="1"/>
            <a:r>
              <a:rPr lang="zh-CN" altLang="en-US" dirty="0"/>
              <a:t>对</a:t>
            </a:r>
            <a:r>
              <a:rPr lang="en-US" altLang="zh-CN" dirty="0"/>
              <a:t>sentence</a:t>
            </a:r>
            <a:r>
              <a:rPr lang="zh-CN" altLang="en-US" dirty="0"/>
              <a:t>进行搜索模式分词，该模式首先执行精确模式，然后再对其中的长词进一步切分</a:t>
            </a:r>
            <a:r>
              <a:rPr lang="zh-CN" altLang="en-US" dirty="0" smtClean="0"/>
              <a:t>。</a:t>
            </a:r>
            <a:endParaRPr lang="en-US" altLang="zh-CN" dirty="0" smtClean="0"/>
          </a:p>
          <a:p>
            <a:pPr lvl="1"/>
            <a:r>
              <a:rPr lang="en-US" altLang="zh-CN" dirty="0" smtClean="0"/>
              <a:t>cut</a:t>
            </a:r>
            <a:r>
              <a:rPr lang="zh-CN" altLang="en-US" dirty="0"/>
              <a:t>函数返回一个可迭代的数据类型，</a:t>
            </a:r>
            <a:r>
              <a:rPr lang="en-US" altLang="zh-CN" dirty="0" err="1"/>
              <a:t>lcut</a:t>
            </a:r>
            <a:r>
              <a:rPr lang="zh-CN" altLang="en-US" dirty="0"/>
              <a:t>函数返回一个列表。</a:t>
            </a:r>
          </a:p>
          <a:p>
            <a:pPr marL="0" indent="0">
              <a:buNone/>
            </a:pPr>
            <a:r>
              <a:rPr lang="en-US" altLang="zh-CN" dirty="0"/>
              <a:t>&gt;&gt;&gt; </a:t>
            </a:r>
            <a:r>
              <a:rPr lang="en-US" altLang="zh-CN" dirty="0" err="1"/>
              <a:t>jieba.cut_for_search</a:t>
            </a:r>
            <a:r>
              <a:rPr lang="en-US" altLang="zh-CN" dirty="0"/>
              <a:t>('</a:t>
            </a:r>
            <a:r>
              <a:rPr lang="zh-CN" altLang="en-US" dirty="0"/>
              <a:t>教育部大学计算机课程教学指导委员会</a:t>
            </a:r>
            <a:r>
              <a:rPr lang="en-US" altLang="zh-CN" dirty="0"/>
              <a:t>')</a:t>
            </a:r>
          </a:p>
          <a:p>
            <a:pPr marL="0" indent="0">
              <a:buNone/>
            </a:pPr>
            <a:r>
              <a:rPr lang="en-US" altLang="zh-CN" dirty="0">
                <a:solidFill>
                  <a:srgbClr val="0070C0"/>
                </a:solidFill>
              </a:rPr>
              <a:t>&lt;generator object </a:t>
            </a:r>
            <a:r>
              <a:rPr lang="en-US" altLang="zh-CN" dirty="0" err="1">
                <a:solidFill>
                  <a:srgbClr val="0070C0"/>
                </a:solidFill>
              </a:rPr>
              <a:t>Tokenizer.cut_for_search</a:t>
            </a:r>
            <a:r>
              <a:rPr lang="en-US" altLang="zh-CN" dirty="0">
                <a:solidFill>
                  <a:srgbClr val="0070C0"/>
                </a:solidFill>
              </a:rPr>
              <a:t> at 0x0000021D51E0D0A0&gt; </a:t>
            </a:r>
          </a:p>
          <a:p>
            <a:pPr marL="0" indent="0">
              <a:buNone/>
            </a:pPr>
            <a:r>
              <a:rPr lang="en-US" altLang="zh-CN" dirty="0"/>
              <a:t>&gt;&gt;&gt; </a:t>
            </a:r>
            <a:r>
              <a:rPr lang="en-US" altLang="zh-CN" dirty="0" err="1"/>
              <a:t>jieba.lcut_for_search</a:t>
            </a:r>
            <a:r>
              <a:rPr lang="en-US" altLang="zh-CN" dirty="0"/>
              <a:t>('</a:t>
            </a:r>
            <a:r>
              <a:rPr lang="zh-CN" altLang="en-US" dirty="0"/>
              <a:t>教育部大学计算机课程教学指导委员会</a:t>
            </a:r>
            <a:r>
              <a:rPr lang="en-US" altLang="zh-CN" dirty="0"/>
              <a:t>')</a:t>
            </a:r>
          </a:p>
          <a:p>
            <a:pPr marL="0" indent="0">
              <a:buNone/>
            </a:pPr>
            <a:r>
              <a:rPr lang="en-US" altLang="zh-CN" dirty="0">
                <a:solidFill>
                  <a:srgbClr val="0070C0"/>
                </a:solidFill>
              </a:rPr>
              <a:t>['</a:t>
            </a:r>
            <a:r>
              <a:rPr lang="zh-CN" altLang="en-US" dirty="0">
                <a:solidFill>
                  <a:srgbClr val="0070C0"/>
                </a:solidFill>
              </a:rPr>
              <a:t>教育</a:t>
            </a:r>
            <a:r>
              <a:rPr lang="en-US" altLang="zh-CN" dirty="0">
                <a:solidFill>
                  <a:srgbClr val="0070C0"/>
                </a:solidFill>
              </a:rPr>
              <a:t>', '</a:t>
            </a:r>
            <a:r>
              <a:rPr lang="zh-CN" altLang="en-US" dirty="0">
                <a:solidFill>
                  <a:srgbClr val="0070C0"/>
                </a:solidFill>
              </a:rPr>
              <a:t>教育部</a:t>
            </a:r>
            <a:r>
              <a:rPr lang="en-US" altLang="zh-CN" dirty="0">
                <a:solidFill>
                  <a:srgbClr val="0070C0"/>
                </a:solidFill>
              </a:rPr>
              <a:t>', '</a:t>
            </a:r>
            <a:r>
              <a:rPr lang="zh-CN" altLang="en-US" dirty="0">
                <a:solidFill>
                  <a:srgbClr val="0070C0"/>
                </a:solidFill>
              </a:rPr>
              <a:t>大学</a:t>
            </a:r>
            <a:r>
              <a:rPr lang="en-US" altLang="zh-CN" dirty="0">
                <a:solidFill>
                  <a:srgbClr val="0070C0"/>
                </a:solidFill>
              </a:rPr>
              <a:t>', '</a:t>
            </a:r>
            <a:r>
              <a:rPr lang="zh-CN" altLang="en-US" dirty="0">
                <a:solidFill>
                  <a:srgbClr val="0070C0"/>
                </a:solidFill>
              </a:rPr>
              <a:t>计算</a:t>
            </a:r>
            <a:r>
              <a:rPr lang="en-US" altLang="zh-CN" dirty="0">
                <a:solidFill>
                  <a:srgbClr val="0070C0"/>
                </a:solidFill>
              </a:rPr>
              <a:t>', '</a:t>
            </a:r>
            <a:r>
              <a:rPr lang="zh-CN" altLang="en-US" dirty="0">
                <a:solidFill>
                  <a:srgbClr val="0070C0"/>
                </a:solidFill>
              </a:rPr>
              <a:t>算机</a:t>
            </a:r>
            <a:r>
              <a:rPr lang="en-US" altLang="zh-CN" dirty="0">
                <a:solidFill>
                  <a:srgbClr val="0070C0"/>
                </a:solidFill>
              </a:rPr>
              <a:t>', '</a:t>
            </a:r>
            <a:r>
              <a:rPr lang="zh-CN" altLang="en-US" dirty="0">
                <a:solidFill>
                  <a:srgbClr val="0070C0"/>
                </a:solidFill>
              </a:rPr>
              <a:t>计算机</a:t>
            </a:r>
            <a:r>
              <a:rPr lang="en-US" altLang="zh-CN" dirty="0">
                <a:solidFill>
                  <a:srgbClr val="0070C0"/>
                </a:solidFill>
              </a:rPr>
              <a:t>', '</a:t>
            </a:r>
            <a:r>
              <a:rPr lang="zh-CN" altLang="en-US" dirty="0">
                <a:solidFill>
                  <a:srgbClr val="0070C0"/>
                </a:solidFill>
              </a:rPr>
              <a:t>课程</a:t>
            </a:r>
            <a:r>
              <a:rPr lang="en-US" altLang="zh-CN" dirty="0">
                <a:solidFill>
                  <a:srgbClr val="0070C0"/>
                </a:solidFill>
              </a:rPr>
              <a:t>', '</a:t>
            </a:r>
            <a:r>
              <a:rPr lang="zh-CN" altLang="en-US" dirty="0">
                <a:solidFill>
                  <a:srgbClr val="0070C0"/>
                </a:solidFill>
              </a:rPr>
              <a:t>教学</a:t>
            </a:r>
            <a:r>
              <a:rPr lang="en-US" altLang="zh-CN" dirty="0">
                <a:solidFill>
                  <a:srgbClr val="0070C0"/>
                </a:solidFill>
              </a:rPr>
              <a:t>', '</a:t>
            </a:r>
            <a:r>
              <a:rPr lang="zh-CN" altLang="en-US" dirty="0">
                <a:solidFill>
                  <a:srgbClr val="0070C0"/>
                </a:solidFill>
              </a:rPr>
              <a:t>指导</a:t>
            </a:r>
            <a:r>
              <a:rPr lang="en-US" altLang="zh-CN" dirty="0">
                <a:solidFill>
                  <a:srgbClr val="0070C0"/>
                </a:solidFill>
              </a:rPr>
              <a:t>', '</a:t>
            </a:r>
            <a:r>
              <a:rPr lang="zh-CN" altLang="en-US" dirty="0">
                <a:solidFill>
                  <a:srgbClr val="0070C0"/>
                </a:solidFill>
              </a:rPr>
              <a:t>委员</a:t>
            </a:r>
            <a:r>
              <a:rPr lang="en-US" altLang="zh-CN" dirty="0">
                <a:solidFill>
                  <a:srgbClr val="0070C0"/>
                </a:solidFill>
              </a:rPr>
              <a:t>', '</a:t>
            </a:r>
            <a:r>
              <a:rPr lang="zh-CN" altLang="en-US" dirty="0">
                <a:solidFill>
                  <a:srgbClr val="0070C0"/>
                </a:solidFill>
              </a:rPr>
              <a:t>委员会</a:t>
            </a:r>
            <a:r>
              <a:rPr lang="en-US" altLang="zh-CN" dirty="0">
                <a:solidFill>
                  <a:srgbClr val="0070C0"/>
                </a:solidFill>
              </a:rPr>
              <a:t>']</a:t>
            </a:r>
          </a:p>
        </p:txBody>
      </p:sp>
    </p:spTree>
    <p:extLst>
      <p:ext uri="{BB962C8B-B14F-4D97-AF65-F5344CB8AC3E}">
        <p14:creationId xmlns:p14="http://schemas.microsoft.com/office/powerpoint/2010/main" val="2429634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69925" y="2276872"/>
            <a:ext cx="10852150" cy="37444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3</a:t>
            </a:r>
            <a:r>
              <a:rPr lang="zh-CN" altLang="en-US" dirty="0"/>
              <a:t>、</a:t>
            </a:r>
            <a:r>
              <a:rPr lang="en-US" altLang="zh-CN" dirty="0" err="1"/>
              <a:t>jieba</a:t>
            </a:r>
            <a:r>
              <a:rPr lang="zh-CN" altLang="en-US" dirty="0"/>
              <a:t>库的分词函数</a:t>
            </a:r>
            <a:br>
              <a:rPr lang="zh-CN" altLang="en-US" dirty="0"/>
            </a:br>
            <a:endParaRPr lang="zh-CN" altLang="en-US" dirty="0"/>
          </a:p>
        </p:txBody>
      </p:sp>
      <p:sp>
        <p:nvSpPr>
          <p:cNvPr id="3" name="内容占位符 2"/>
          <p:cNvSpPr>
            <a:spLocks noGrp="1"/>
          </p:cNvSpPr>
          <p:nvPr>
            <p:ph idx="1"/>
          </p:nvPr>
        </p:nvSpPr>
        <p:spPr/>
        <p:txBody>
          <a:bodyPr>
            <a:normAutofit fontScale="85000" lnSpcReduction="10000"/>
          </a:bodyPr>
          <a:lstStyle/>
          <a:p>
            <a:pPr marL="0" indent="0">
              <a:buNone/>
            </a:pPr>
            <a:r>
              <a:rPr lang="zh-CN" altLang="en-US" dirty="0"/>
              <a:t>（</a:t>
            </a:r>
            <a:r>
              <a:rPr lang="en-US" altLang="zh-CN" dirty="0"/>
              <a:t>4</a:t>
            </a:r>
            <a:r>
              <a:rPr lang="zh-CN" altLang="en-US" dirty="0"/>
              <a:t>）向词库增加新词</a:t>
            </a:r>
          </a:p>
          <a:p>
            <a:pPr marL="0" indent="0">
              <a:buNone/>
            </a:pPr>
            <a:r>
              <a:rPr lang="zh-CN" altLang="en-US" dirty="0" smtClean="0"/>
              <a:t>可以</a:t>
            </a:r>
            <a:r>
              <a:rPr lang="zh-CN" altLang="en-US" dirty="0"/>
              <a:t>通过</a:t>
            </a:r>
            <a:r>
              <a:rPr lang="en-US" altLang="zh-CN" dirty="0" err="1"/>
              <a:t>add_word</a:t>
            </a:r>
            <a:r>
              <a:rPr lang="en-US" altLang="zh-CN" dirty="0"/>
              <a:t>()</a:t>
            </a:r>
            <a:r>
              <a:rPr lang="zh-CN" altLang="en-US" dirty="0"/>
              <a:t>函数将新词增加到词库中，增加后新词就能被识别了。</a:t>
            </a:r>
          </a:p>
          <a:p>
            <a:pPr marL="0" indent="0">
              <a:buNone/>
            </a:pPr>
            <a:r>
              <a:rPr lang="en-US" altLang="zh-CN" dirty="0"/>
              <a:t>&gt;&gt;&gt; </a:t>
            </a:r>
            <a:r>
              <a:rPr lang="en-US" altLang="zh-CN" dirty="0" err="1"/>
              <a:t>jieba.lcut</a:t>
            </a:r>
            <a:r>
              <a:rPr lang="en-US" altLang="zh-CN" dirty="0"/>
              <a:t>('</a:t>
            </a:r>
            <a:r>
              <a:rPr lang="zh-CN" altLang="en-US" dirty="0"/>
              <a:t>钱毅湘老师正在向黄蔚老师请教</a:t>
            </a:r>
            <a:r>
              <a:rPr lang="en-US" altLang="zh-CN" dirty="0"/>
              <a:t>Python</a:t>
            </a:r>
            <a:r>
              <a:rPr lang="zh-CN" altLang="en-US" dirty="0"/>
              <a:t>文件的相关操作</a:t>
            </a:r>
            <a:r>
              <a:rPr lang="en-US" altLang="zh-CN" dirty="0"/>
              <a:t>')</a:t>
            </a:r>
          </a:p>
          <a:p>
            <a:pPr marL="0" indent="0">
              <a:buNone/>
            </a:pPr>
            <a:r>
              <a:rPr lang="en-US" altLang="zh-CN" dirty="0">
                <a:solidFill>
                  <a:srgbClr val="0070C0"/>
                </a:solidFill>
              </a:rPr>
              <a:t>['</a:t>
            </a:r>
            <a:r>
              <a:rPr lang="zh-CN" altLang="en-US" dirty="0">
                <a:solidFill>
                  <a:srgbClr val="0070C0"/>
                </a:solidFill>
              </a:rPr>
              <a:t>钱毅</a:t>
            </a:r>
            <a:r>
              <a:rPr lang="en-US" altLang="zh-CN" dirty="0">
                <a:solidFill>
                  <a:srgbClr val="0070C0"/>
                </a:solidFill>
              </a:rPr>
              <a:t>', '</a:t>
            </a:r>
            <a:r>
              <a:rPr lang="zh-CN" altLang="en-US" dirty="0">
                <a:solidFill>
                  <a:srgbClr val="0070C0"/>
                </a:solidFill>
              </a:rPr>
              <a:t>湘</a:t>
            </a:r>
            <a:r>
              <a:rPr lang="en-US" altLang="zh-CN" dirty="0">
                <a:solidFill>
                  <a:srgbClr val="0070C0"/>
                </a:solidFill>
              </a:rPr>
              <a:t>', '</a:t>
            </a:r>
            <a:r>
              <a:rPr lang="zh-CN" altLang="en-US" dirty="0">
                <a:solidFill>
                  <a:srgbClr val="0070C0"/>
                </a:solidFill>
              </a:rPr>
              <a:t>老师</a:t>
            </a:r>
            <a:r>
              <a:rPr lang="en-US" altLang="zh-CN" dirty="0">
                <a:solidFill>
                  <a:srgbClr val="0070C0"/>
                </a:solidFill>
              </a:rPr>
              <a:t>', '</a:t>
            </a:r>
            <a:r>
              <a:rPr lang="zh-CN" altLang="en-US" dirty="0">
                <a:solidFill>
                  <a:srgbClr val="0070C0"/>
                </a:solidFill>
              </a:rPr>
              <a:t>正在</a:t>
            </a:r>
            <a:r>
              <a:rPr lang="en-US" altLang="zh-CN" dirty="0">
                <a:solidFill>
                  <a:srgbClr val="0070C0"/>
                </a:solidFill>
              </a:rPr>
              <a:t>', '</a:t>
            </a:r>
            <a:r>
              <a:rPr lang="zh-CN" altLang="en-US" dirty="0">
                <a:solidFill>
                  <a:srgbClr val="0070C0"/>
                </a:solidFill>
              </a:rPr>
              <a:t>向</a:t>
            </a:r>
            <a:r>
              <a:rPr lang="en-US" altLang="zh-CN" dirty="0">
                <a:solidFill>
                  <a:srgbClr val="0070C0"/>
                </a:solidFill>
              </a:rPr>
              <a:t>', '</a:t>
            </a:r>
            <a:r>
              <a:rPr lang="zh-CN" altLang="en-US" dirty="0">
                <a:solidFill>
                  <a:srgbClr val="0070C0"/>
                </a:solidFill>
              </a:rPr>
              <a:t>黄蔚</a:t>
            </a:r>
            <a:r>
              <a:rPr lang="en-US" altLang="zh-CN" dirty="0">
                <a:solidFill>
                  <a:srgbClr val="0070C0"/>
                </a:solidFill>
              </a:rPr>
              <a:t>', '</a:t>
            </a:r>
            <a:r>
              <a:rPr lang="zh-CN" altLang="en-US" dirty="0">
                <a:solidFill>
                  <a:srgbClr val="0070C0"/>
                </a:solidFill>
              </a:rPr>
              <a:t>老师</a:t>
            </a:r>
            <a:r>
              <a:rPr lang="en-US" altLang="zh-CN" dirty="0">
                <a:solidFill>
                  <a:srgbClr val="0070C0"/>
                </a:solidFill>
              </a:rPr>
              <a:t>', '</a:t>
            </a:r>
            <a:r>
              <a:rPr lang="zh-CN" altLang="en-US" dirty="0">
                <a:solidFill>
                  <a:srgbClr val="0070C0"/>
                </a:solidFill>
              </a:rPr>
              <a:t>请教</a:t>
            </a:r>
            <a:r>
              <a:rPr lang="en-US" altLang="zh-CN" dirty="0">
                <a:solidFill>
                  <a:srgbClr val="0070C0"/>
                </a:solidFill>
              </a:rPr>
              <a:t>', 'Python', '</a:t>
            </a:r>
            <a:r>
              <a:rPr lang="zh-CN" altLang="en-US" dirty="0">
                <a:solidFill>
                  <a:srgbClr val="0070C0"/>
                </a:solidFill>
              </a:rPr>
              <a:t>文件</a:t>
            </a:r>
            <a:r>
              <a:rPr lang="en-US" altLang="zh-CN" dirty="0">
                <a:solidFill>
                  <a:srgbClr val="0070C0"/>
                </a:solidFill>
              </a:rPr>
              <a:t>', '</a:t>
            </a:r>
            <a:r>
              <a:rPr lang="zh-CN" altLang="en-US" dirty="0">
                <a:solidFill>
                  <a:srgbClr val="0070C0"/>
                </a:solidFill>
              </a:rPr>
              <a:t>的</a:t>
            </a:r>
            <a:r>
              <a:rPr lang="en-US" altLang="zh-CN" dirty="0">
                <a:solidFill>
                  <a:srgbClr val="0070C0"/>
                </a:solidFill>
              </a:rPr>
              <a:t>', '</a:t>
            </a:r>
            <a:r>
              <a:rPr lang="zh-CN" altLang="en-US" dirty="0">
                <a:solidFill>
                  <a:srgbClr val="0070C0"/>
                </a:solidFill>
              </a:rPr>
              <a:t>相关</a:t>
            </a:r>
            <a:r>
              <a:rPr lang="en-US" altLang="zh-CN" dirty="0">
                <a:solidFill>
                  <a:srgbClr val="0070C0"/>
                </a:solidFill>
              </a:rPr>
              <a:t>', '</a:t>
            </a:r>
            <a:r>
              <a:rPr lang="zh-CN" altLang="en-US" dirty="0">
                <a:solidFill>
                  <a:srgbClr val="0070C0"/>
                </a:solidFill>
              </a:rPr>
              <a:t>操作</a:t>
            </a:r>
            <a:r>
              <a:rPr lang="en-US" altLang="zh-CN" dirty="0">
                <a:solidFill>
                  <a:srgbClr val="0070C0"/>
                </a:solidFill>
              </a:rPr>
              <a:t>']</a:t>
            </a:r>
          </a:p>
          <a:p>
            <a:pPr marL="0" indent="0">
              <a:buNone/>
            </a:pPr>
            <a:r>
              <a:rPr lang="en-US" altLang="zh-CN" dirty="0"/>
              <a:t>&gt;&gt;&gt; </a:t>
            </a:r>
            <a:r>
              <a:rPr lang="en-US" altLang="zh-CN" dirty="0" err="1"/>
              <a:t>jieba.add_word</a:t>
            </a:r>
            <a:r>
              <a:rPr lang="en-US" altLang="zh-CN" dirty="0"/>
              <a:t>('</a:t>
            </a:r>
            <a:r>
              <a:rPr lang="zh-CN" altLang="en-US" dirty="0"/>
              <a:t>钱毅湘</a:t>
            </a:r>
            <a:r>
              <a:rPr lang="en-US" altLang="zh-CN" dirty="0"/>
              <a:t>')</a:t>
            </a:r>
          </a:p>
          <a:p>
            <a:pPr marL="0" indent="0">
              <a:buNone/>
            </a:pPr>
            <a:r>
              <a:rPr lang="en-US" altLang="zh-CN" dirty="0"/>
              <a:t>&gt;&gt;&gt; </a:t>
            </a:r>
            <a:r>
              <a:rPr lang="en-US" altLang="zh-CN" dirty="0" err="1"/>
              <a:t>jieba.lcut</a:t>
            </a:r>
            <a:r>
              <a:rPr lang="en-US" altLang="zh-CN" dirty="0"/>
              <a:t>('</a:t>
            </a:r>
            <a:r>
              <a:rPr lang="zh-CN" altLang="en-US" dirty="0"/>
              <a:t>钱毅湘老师正在向黄蔚老师请教</a:t>
            </a:r>
            <a:r>
              <a:rPr lang="en-US" altLang="zh-CN" dirty="0"/>
              <a:t>Python</a:t>
            </a:r>
            <a:r>
              <a:rPr lang="zh-CN" altLang="en-US" dirty="0"/>
              <a:t>文件的相关操作</a:t>
            </a:r>
            <a:r>
              <a:rPr lang="en-US" altLang="zh-CN" dirty="0"/>
              <a:t>')</a:t>
            </a:r>
          </a:p>
          <a:p>
            <a:pPr marL="0" indent="0">
              <a:buNone/>
            </a:pPr>
            <a:r>
              <a:rPr lang="en-US" altLang="zh-CN" dirty="0">
                <a:solidFill>
                  <a:srgbClr val="0070C0"/>
                </a:solidFill>
              </a:rPr>
              <a:t>['</a:t>
            </a:r>
            <a:r>
              <a:rPr lang="zh-CN" altLang="en-US" dirty="0">
                <a:solidFill>
                  <a:srgbClr val="0070C0"/>
                </a:solidFill>
              </a:rPr>
              <a:t>钱毅湘</a:t>
            </a:r>
            <a:r>
              <a:rPr lang="en-US" altLang="zh-CN" dirty="0">
                <a:solidFill>
                  <a:srgbClr val="0070C0"/>
                </a:solidFill>
              </a:rPr>
              <a:t>', '</a:t>
            </a:r>
            <a:r>
              <a:rPr lang="zh-CN" altLang="en-US" dirty="0">
                <a:solidFill>
                  <a:srgbClr val="0070C0"/>
                </a:solidFill>
              </a:rPr>
              <a:t>老师</a:t>
            </a:r>
            <a:r>
              <a:rPr lang="en-US" altLang="zh-CN" dirty="0">
                <a:solidFill>
                  <a:srgbClr val="0070C0"/>
                </a:solidFill>
              </a:rPr>
              <a:t>', '</a:t>
            </a:r>
            <a:r>
              <a:rPr lang="zh-CN" altLang="en-US" dirty="0">
                <a:solidFill>
                  <a:srgbClr val="0070C0"/>
                </a:solidFill>
              </a:rPr>
              <a:t>正在</a:t>
            </a:r>
            <a:r>
              <a:rPr lang="en-US" altLang="zh-CN" dirty="0">
                <a:solidFill>
                  <a:srgbClr val="0070C0"/>
                </a:solidFill>
              </a:rPr>
              <a:t>', '</a:t>
            </a:r>
            <a:r>
              <a:rPr lang="zh-CN" altLang="en-US" dirty="0">
                <a:solidFill>
                  <a:srgbClr val="0070C0"/>
                </a:solidFill>
              </a:rPr>
              <a:t>向</a:t>
            </a:r>
            <a:r>
              <a:rPr lang="en-US" altLang="zh-CN" dirty="0">
                <a:solidFill>
                  <a:srgbClr val="0070C0"/>
                </a:solidFill>
              </a:rPr>
              <a:t>', '</a:t>
            </a:r>
            <a:r>
              <a:rPr lang="zh-CN" altLang="en-US" dirty="0">
                <a:solidFill>
                  <a:srgbClr val="0070C0"/>
                </a:solidFill>
              </a:rPr>
              <a:t>黄蔚</a:t>
            </a:r>
            <a:r>
              <a:rPr lang="en-US" altLang="zh-CN" dirty="0">
                <a:solidFill>
                  <a:srgbClr val="0070C0"/>
                </a:solidFill>
              </a:rPr>
              <a:t>', '</a:t>
            </a:r>
            <a:r>
              <a:rPr lang="zh-CN" altLang="en-US" dirty="0">
                <a:solidFill>
                  <a:srgbClr val="0070C0"/>
                </a:solidFill>
              </a:rPr>
              <a:t>老师</a:t>
            </a:r>
            <a:r>
              <a:rPr lang="en-US" altLang="zh-CN" dirty="0">
                <a:solidFill>
                  <a:srgbClr val="0070C0"/>
                </a:solidFill>
              </a:rPr>
              <a:t>', '</a:t>
            </a:r>
            <a:r>
              <a:rPr lang="zh-CN" altLang="en-US" dirty="0">
                <a:solidFill>
                  <a:srgbClr val="0070C0"/>
                </a:solidFill>
              </a:rPr>
              <a:t>请教</a:t>
            </a:r>
            <a:r>
              <a:rPr lang="en-US" altLang="zh-CN" dirty="0">
                <a:solidFill>
                  <a:srgbClr val="0070C0"/>
                </a:solidFill>
              </a:rPr>
              <a:t>', 'Python', '</a:t>
            </a:r>
            <a:r>
              <a:rPr lang="zh-CN" altLang="en-US" dirty="0">
                <a:solidFill>
                  <a:srgbClr val="0070C0"/>
                </a:solidFill>
              </a:rPr>
              <a:t>文件</a:t>
            </a:r>
            <a:r>
              <a:rPr lang="en-US" altLang="zh-CN" dirty="0">
                <a:solidFill>
                  <a:srgbClr val="0070C0"/>
                </a:solidFill>
              </a:rPr>
              <a:t>', '</a:t>
            </a:r>
            <a:r>
              <a:rPr lang="zh-CN" altLang="en-US" dirty="0">
                <a:solidFill>
                  <a:srgbClr val="0070C0"/>
                </a:solidFill>
              </a:rPr>
              <a:t>的</a:t>
            </a:r>
            <a:r>
              <a:rPr lang="en-US" altLang="zh-CN" dirty="0">
                <a:solidFill>
                  <a:srgbClr val="0070C0"/>
                </a:solidFill>
              </a:rPr>
              <a:t>', '</a:t>
            </a:r>
            <a:r>
              <a:rPr lang="zh-CN" altLang="en-US" dirty="0">
                <a:solidFill>
                  <a:srgbClr val="0070C0"/>
                </a:solidFill>
              </a:rPr>
              <a:t>相关</a:t>
            </a:r>
            <a:r>
              <a:rPr lang="en-US" altLang="zh-CN" dirty="0">
                <a:solidFill>
                  <a:srgbClr val="0070C0"/>
                </a:solidFill>
              </a:rPr>
              <a:t>', '</a:t>
            </a:r>
            <a:r>
              <a:rPr lang="zh-CN" altLang="en-US" dirty="0">
                <a:solidFill>
                  <a:srgbClr val="0070C0"/>
                </a:solidFill>
              </a:rPr>
              <a:t>操作</a:t>
            </a:r>
            <a:r>
              <a:rPr lang="en-US" altLang="zh-CN" dirty="0">
                <a:solidFill>
                  <a:srgbClr val="0070C0"/>
                </a:solidFill>
              </a:rPr>
              <a:t>']</a:t>
            </a:r>
          </a:p>
        </p:txBody>
      </p:sp>
    </p:spTree>
    <p:extLst>
      <p:ext uri="{BB962C8B-B14F-4D97-AF65-F5344CB8AC3E}">
        <p14:creationId xmlns:p14="http://schemas.microsoft.com/office/powerpoint/2010/main" val="3817209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pip</a:t>
            </a:r>
            <a:r>
              <a:rPr lang="zh-CN" altLang="en-US" dirty="0" smtClean="0"/>
              <a:t>工具</a:t>
            </a:r>
            <a:endParaRPr lang="zh-CN" altLang="en-US" dirty="0"/>
          </a:p>
        </p:txBody>
      </p:sp>
      <p:sp>
        <p:nvSpPr>
          <p:cNvPr id="3" name="内容占位符 2"/>
          <p:cNvSpPr>
            <a:spLocks noGrp="1"/>
          </p:cNvSpPr>
          <p:nvPr>
            <p:ph idx="1"/>
          </p:nvPr>
        </p:nvSpPr>
        <p:spPr/>
        <p:txBody>
          <a:bodyPr/>
          <a:lstStyle/>
          <a:p>
            <a:r>
              <a:rPr lang="zh-CN" altLang="en-US" dirty="0" smtClean="0"/>
              <a:t>安装</a:t>
            </a:r>
            <a:r>
              <a:rPr lang="en-US" altLang="zh-CN" dirty="0"/>
              <a:t>Python</a:t>
            </a:r>
            <a:r>
              <a:rPr lang="zh-CN" altLang="en-US" dirty="0"/>
              <a:t>解释器</a:t>
            </a:r>
            <a:r>
              <a:rPr lang="zh-CN" altLang="en-US" dirty="0" smtClean="0"/>
              <a:t>时，应勾选</a:t>
            </a:r>
            <a:r>
              <a:rPr lang="en-US" altLang="zh-CN" dirty="0" smtClean="0"/>
              <a:t>“Add </a:t>
            </a:r>
            <a:r>
              <a:rPr lang="en-US" altLang="zh-CN" dirty="0"/>
              <a:t>Python 3.5 to PATH”</a:t>
            </a:r>
            <a:r>
              <a:rPr lang="zh-CN" altLang="en-US" dirty="0"/>
              <a:t>复选框</a:t>
            </a:r>
            <a:r>
              <a:rPr lang="zh-CN" altLang="en-US" dirty="0" smtClean="0"/>
              <a:t>。</a:t>
            </a:r>
            <a:endParaRPr lang="en-US" altLang="zh-CN" dirty="0" smtClean="0"/>
          </a:p>
          <a:p>
            <a:pPr lvl="1"/>
            <a:r>
              <a:rPr lang="zh-CN" altLang="en-US" dirty="0" smtClean="0"/>
              <a:t>若</a:t>
            </a:r>
            <a:r>
              <a:rPr lang="zh-CN" altLang="en-US" dirty="0"/>
              <a:t>未勾选，则可以重新运行安装程序来添加</a:t>
            </a:r>
            <a:r>
              <a:rPr lang="en-US" altLang="zh-CN" dirty="0"/>
              <a:t>pip</a:t>
            </a:r>
            <a:r>
              <a:rPr lang="zh-CN" altLang="en-US" dirty="0" smtClean="0"/>
              <a:t>。</a:t>
            </a:r>
            <a:endParaRPr lang="en-US" altLang="zh-CN" dirty="0" smtClean="0"/>
          </a:p>
          <a:p>
            <a:r>
              <a:rPr lang="en-US" altLang="zh-CN" dirty="0"/>
              <a:t>pip</a:t>
            </a:r>
            <a:r>
              <a:rPr lang="zh-CN" altLang="en-US" dirty="0"/>
              <a:t>工具需要在</a:t>
            </a:r>
            <a:r>
              <a:rPr lang="en-US" altLang="zh-CN" dirty="0"/>
              <a:t>Windows</a:t>
            </a:r>
            <a:r>
              <a:rPr lang="zh-CN" altLang="en-US" dirty="0"/>
              <a:t>的命令提示符窗口下</a:t>
            </a:r>
            <a:r>
              <a:rPr lang="zh-CN" altLang="en-US" dirty="0" smtClean="0"/>
              <a:t>使用</a:t>
            </a:r>
            <a:endParaRPr lang="en-US" altLang="zh-CN" dirty="0" smtClean="0"/>
          </a:p>
          <a:p>
            <a:pPr lvl="1"/>
            <a:r>
              <a:rPr lang="zh-CN" altLang="en-US" dirty="0"/>
              <a:t>按</a:t>
            </a:r>
            <a:r>
              <a:rPr lang="en-US" altLang="zh-CN" dirty="0" err="1" smtClean="0"/>
              <a:t>Win+R</a:t>
            </a:r>
            <a:r>
              <a:rPr lang="zh-CN" altLang="en-US" dirty="0" smtClean="0"/>
              <a:t>，打开</a:t>
            </a:r>
            <a:r>
              <a:rPr lang="zh-CN" altLang="en-US" dirty="0"/>
              <a:t>“运行”</a:t>
            </a:r>
            <a:r>
              <a:rPr lang="zh-CN" altLang="en-US" dirty="0" smtClean="0"/>
              <a:t>对话框</a:t>
            </a:r>
            <a:endParaRPr lang="en-US" altLang="zh-CN" dirty="0" smtClean="0"/>
          </a:p>
          <a:p>
            <a:pPr lvl="1"/>
            <a:r>
              <a:rPr lang="zh-CN" altLang="en-US" dirty="0" smtClean="0"/>
              <a:t>在</a:t>
            </a:r>
            <a:r>
              <a:rPr lang="zh-CN" altLang="en-US" dirty="0"/>
              <a:t>“打开”文本框中输入</a:t>
            </a:r>
            <a:r>
              <a:rPr lang="en-US" altLang="zh-CN" dirty="0" err="1"/>
              <a:t>cmd</a:t>
            </a:r>
            <a:r>
              <a:rPr lang="zh-CN" altLang="en-US" dirty="0"/>
              <a:t>命令，点击“确定”</a:t>
            </a:r>
            <a:r>
              <a:rPr lang="zh-CN" altLang="en-US" dirty="0" smtClean="0"/>
              <a:t>按钮</a:t>
            </a:r>
            <a:endParaRPr lang="zh-CN" altLang="en-US" dirty="0"/>
          </a:p>
        </p:txBody>
      </p:sp>
    </p:spTree>
    <p:extLst>
      <p:ext uri="{BB962C8B-B14F-4D97-AF65-F5344CB8AC3E}">
        <p14:creationId xmlns:p14="http://schemas.microsoft.com/office/powerpoint/2010/main" val="36369623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11.1.7 </a:t>
            </a:r>
            <a:r>
              <a:rPr lang="en-US" altLang="zh-CN" dirty="0" err="1" smtClean="0"/>
              <a:t>wordcloud</a:t>
            </a:r>
            <a:r>
              <a:rPr lang="zh-CN" altLang="en-US" dirty="0"/>
              <a:t>库</a:t>
            </a:r>
          </a:p>
        </p:txBody>
      </p:sp>
      <p:sp>
        <p:nvSpPr>
          <p:cNvPr id="3" name="内容占位符 2"/>
          <p:cNvSpPr>
            <a:spLocks noGrp="1"/>
          </p:cNvSpPr>
          <p:nvPr>
            <p:ph idx="1"/>
          </p:nvPr>
        </p:nvSpPr>
        <p:spPr>
          <a:xfrm>
            <a:off x="669925" y="1160145"/>
            <a:ext cx="6362179" cy="5180965"/>
          </a:xfrm>
        </p:spPr>
        <p:txBody>
          <a:bodyPr>
            <a:normAutofit fontScale="92500" lnSpcReduction="10000"/>
          </a:bodyPr>
          <a:lstStyle/>
          <a:p>
            <a:pPr marL="0" indent="0">
              <a:buNone/>
            </a:pPr>
            <a:r>
              <a:rPr lang="en-US" altLang="zh-CN" dirty="0"/>
              <a:t>1</a:t>
            </a:r>
            <a:r>
              <a:rPr lang="zh-CN" altLang="en-US" dirty="0"/>
              <a:t>、 词云简介</a:t>
            </a:r>
          </a:p>
          <a:p>
            <a:pPr lvl="1"/>
            <a:r>
              <a:rPr lang="zh-CN" altLang="en-US" dirty="0"/>
              <a:t>词云，又称文字云、标签云，是对文本数据中出现频率较高的“关键词”在视觉上的突出呈现，形成</a:t>
            </a:r>
            <a:r>
              <a:rPr lang="zh-CN" altLang="en-US" dirty="0" smtClean="0"/>
              <a:t>“关键词渲染” 。</a:t>
            </a:r>
            <a:endParaRPr lang="zh-CN" altLang="en-US" dirty="0"/>
          </a:p>
          <a:p>
            <a:pPr lvl="1"/>
            <a:r>
              <a:rPr lang="zh-CN" altLang="en-US" dirty="0" smtClean="0"/>
              <a:t>在</a:t>
            </a:r>
            <a:r>
              <a:rPr lang="en-US" altLang="zh-CN" dirty="0"/>
              <a:t>Python</a:t>
            </a:r>
            <a:r>
              <a:rPr lang="zh-CN" altLang="en-US" dirty="0"/>
              <a:t>中也可以很方便地利用第三方库</a:t>
            </a:r>
            <a:r>
              <a:rPr lang="en-US" altLang="zh-CN" dirty="0" err="1"/>
              <a:t>wordcloud</a:t>
            </a:r>
            <a:r>
              <a:rPr lang="zh-CN" altLang="en-US" dirty="0"/>
              <a:t>制作出精美的词云图来。</a:t>
            </a:r>
          </a:p>
          <a:p>
            <a:pPr marL="0" indent="0">
              <a:buNone/>
            </a:pPr>
            <a:r>
              <a:rPr lang="en-US" altLang="zh-CN" dirty="0"/>
              <a:t>2</a:t>
            </a:r>
            <a:r>
              <a:rPr lang="zh-CN" altLang="en-US" dirty="0"/>
              <a:t>、 安装</a:t>
            </a:r>
            <a:r>
              <a:rPr lang="en-US" altLang="zh-CN" dirty="0" err="1"/>
              <a:t>wordcloud</a:t>
            </a:r>
            <a:r>
              <a:rPr lang="zh-CN" altLang="en-US" dirty="0"/>
              <a:t>库</a:t>
            </a:r>
          </a:p>
          <a:p>
            <a:endParaRPr lang="zh-CN" altLang="en-US" dirty="0"/>
          </a:p>
        </p:txBody>
      </p:sp>
      <p:pic>
        <p:nvPicPr>
          <p:cNvPr id="4" name="图片 3" descr="wordcloud"/>
          <p:cNvPicPr/>
          <p:nvPr/>
        </p:nvPicPr>
        <p:blipFill>
          <a:blip r:embed="rId2"/>
          <a:stretch>
            <a:fillRect/>
          </a:stretch>
        </p:blipFill>
        <p:spPr>
          <a:xfrm>
            <a:off x="7163528" y="2420888"/>
            <a:ext cx="4358547" cy="2429247"/>
          </a:xfrm>
          <a:prstGeom prst="rect">
            <a:avLst/>
          </a:prstGeom>
        </p:spPr>
      </p:pic>
    </p:spTree>
    <p:extLst>
      <p:ext uri="{BB962C8B-B14F-4D97-AF65-F5344CB8AC3E}">
        <p14:creationId xmlns:p14="http://schemas.microsoft.com/office/powerpoint/2010/main" val="12596643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11.1.7 </a:t>
            </a:r>
            <a:r>
              <a:rPr lang="en-US" altLang="zh-CN" dirty="0" err="1" smtClean="0"/>
              <a:t>wordcloud</a:t>
            </a:r>
            <a:r>
              <a:rPr lang="zh-CN" altLang="en-US" dirty="0"/>
              <a:t>库</a:t>
            </a:r>
          </a:p>
        </p:txBody>
      </p:sp>
      <p:sp>
        <p:nvSpPr>
          <p:cNvPr id="3" name="内容占位符 2"/>
          <p:cNvSpPr>
            <a:spLocks noGrp="1"/>
          </p:cNvSpPr>
          <p:nvPr>
            <p:ph idx="1"/>
          </p:nvPr>
        </p:nvSpPr>
        <p:spPr>
          <a:xfrm>
            <a:off x="669925" y="1160145"/>
            <a:ext cx="6362179" cy="5180965"/>
          </a:xfrm>
        </p:spPr>
        <p:txBody>
          <a:bodyPr>
            <a:normAutofit fontScale="92500" lnSpcReduction="10000"/>
          </a:bodyPr>
          <a:lstStyle/>
          <a:p>
            <a:pPr marL="0" indent="0">
              <a:buNone/>
            </a:pPr>
            <a:r>
              <a:rPr lang="en-US" altLang="zh-CN" dirty="0"/>
              <a:t>1</a:t>
            </a:r>
            <a:r>
              <a:rPr lang="zh-CN" altLang="en-US" dirty="0"/>
              <a:t>、 词云简介</a:t>
            </a:r>
          </a:p>
          <a:p>
            <a:pPr lvl="1"/>
            <a:r>
              <a:rPr lang="zh-CN" altLang="en-US" dirty="0"/>
              <a:t>词云，又称文字云、标签云，是对文本数据中出现频率较高的“关键词”在视觉上的突出呈现，形成</a:t>
            </a:r>
            <a:r>
              <a:rPr lang="zh-CN" altLang="en-US" dirty="0" smtClean="0"/>
              <a:t>“关键词渲染” 。</a:t>
            </a:r>
            <a:endParaRPr lang="zh-CN" altLang="en-US" dirty="0"/>
          </a:p>
          <a:p>
            <a:pPr lvl="1"/>
            <a:r>
              <a:rPr lang="zh-CN" altLang="en-US" dirty="0" smtClean="0"/>
              <a:t>在</a:t>
            </a:r>
            <a:r>
              <a:rPr lang="en-US" altLang="zh-CN" dirty="0"/>
              <a:t>Python</a:t>
            </a:r>
            <a:r>
              <a:rPr lang="zh-CN" altLang="en-US" dirty="0"/>
              <a:t>中也可以很方便地利用第三方库</a:t>
            </a:r>
            <a:r>
              <a:rPr lang="en-US" altLang="zh-CN" dirty="0" err="1"/>
              <a:t>wordcloud</a:t>
            </a:r>
            <a:r>
              <a:rPr lang="zh-CN" altLang="en-US" dirty="0"/>
              <a:t>制作出精美的词云图来。</a:t>
            </a:r>
          </a:p>
          <a:p>
            <a:pPr marL="0" indent="0">
              <a:buNone/>
            </a:pPr>
            <a:r>
              <a:rPr lang="en-US" altLang="zh-CN" dirty="0"/>
              <a:t>2</a:t>
            </a:r>
            <a:r>
              <a:rPr lang="zh-CN" altLang="en-US" dirty="0"/>
              <a:t>、 安装</a:t>
            </a:r>
            <a:r>
              <a:rPr lang="en-US" altLang="zh-CN" dirty="0" err="1"/>
              <a:t>wordcloud</a:t>
            </a:r>
            <a:r>
              <a:rPr lang="zh-CN" altLang="en-US" dirty="0"/>
              <a:t>库</a:t>
            </a:r>
          </a:p>
          <a:p>
            <a:endParaRPr lang="zh-CN" altLang="en-US" dirty="0"/>
          </a:p>
        </p:txBody>
      </p:sp>
      <p:pic>
        <p:nvPicPr>
          <p:cNvPr id="4" name="图片 3" descr="wordcloud"/>
          <p:cNvPicPr/>
          <p:nvPr/>
        </p:nvPicPr>
        <p:blipFill>
          <a:blip r:embed="rId2"/>
          <a:stretch>
            <a:fillRect/>
          </a:stretch>
        </p:blipFill>
        <p:spPr>
          <a:xfrm>
            <a:off x="7163528" y="2420888"/>
            <a:ext cx="4358547" cy="2429247"/>
          </a:xfrm>
          <a:prstGeom prst="rect">
            <a:avLst/>
          </a:prstGeom>
        </p:spPr>
      </p:pic>
    </p:spTree>
    <p:extLst>
      <p:ext uri="{BB962C8B-B14F-4D97-AF65-F5344CB8AC3E}">
        <p14:creationId xmlns:p14="http://schemas.microsoft.com/office/powerpoint/2010/main" val="4137532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11.1.7 </a:t>
            </a:r>
            <a:r>
              <a:rPr lang="en-US" altLang="zh-CN" dirty="0" err="1" smtClean="0"/>
              <a:t>wordcloud</a:t>
            </a:r>
            <a:r>
              <a:rPr lang="zh-CN" altLang="en-US" dirty="0"/>
              <a:t>库</a:t>
            </a:r>
          </a:p>
        </p:txBody>
      </p:sp>
      <p:sp>
        <p:nvSpPr>
          <p:cNvPr id="3" name="内容占位符 2"/>
          <p:cNvSpPr>
            <a:spLocks noGrp="1"/>
          </p:cNvSpPr>
          <p:nvPr>
            <p:ph idx="1"/>
          </p:nvPr>
        </p:nvSpPr>
        <p:spPr/>
        <p:txBody>
          <a:bodyPr>
            <a:normAutofit/>
          </a:bodyPr>
          <a:lstStyle/>
          <a:p>
            <a:pPr marL="0" indent="0">
              <a:buNone/>
            </a:pPr>
            <a:r>
              <a:rPr lang="en-US" altLang="zh-CN" dirty="0"/>
              <a:t>3</a:t>
            </a:r>
            <a:r>
              <a:rPr lang="zh-CN" altLang="en-US" dirty="0"/>
              <a:t>、 </a:t>
            </a:r>
            <a:r>
              <a:rPr lang="en-US" altLang="zh-CN" dirty="0" err="1"/>
              <a:t>wordcloud</a:t>
            </a:r>
            <a:r>
              <a:rPr lang="zh-CN" altLang="en-US" dirty="0"/>
              <a:t>的实现原理</a:t>
            </a:r>
          </a:p>
          <a:p>
            <a:pPr marL="0" indent="0">
              <a:buNone/>
            </a:pPr>
            <a:r>
              <a:rPr lang="zh-CN" altLang="en-US" dirty="0" smtClean="0"/>
              <a:t>（</a:t>
            </a:r>
            <a:r>
              <a:rPr lang="en-US" altLang="zh-CN" dirty="0"/>
              <a:t>1</a:t>
            </a:r>
            <a:r>
              <a:rPr lang="zh-CN" altLang="en-US" dirty="0"/>
              <a:t>）文本预处理；</a:t>
            </a:r>
          </a:p>
          <a:p>
            <a:pPr marL="0" indent="0">
              <a:buNone/>
            </a:pPr>
            <a:r>
              <a:rPr lang="zh-CN" altLang="en-US" dirty="0"/>
              <a:t>（</a:t>
            </a:r>
            <a:r>
              <a:rPr lang="en-US" altLang="zh-CN" dirty="0"/>
              <a:t>2</a:t>
            </a:r>
            <a:r>
              <a:rPr lang="zh-CN" altLang="en-US" dirty="0"/>
              <a:t>）词频统计；</a:t>
            </a:r>
          </a:p>
          <a:p>
            <a:pPr marL="0" indent="0">
              <a:buNone/>
            </a:pPr>
            <a:r>
              <a:rPr lang="zh-CN" altLang="en-US" dirty="0"/>
              <a:t>（</a:t>
            </a:r>
            <a:r>
              <a:rPr lang="en-US" altLang="zh-CN" dirty="0"/>
              <a:t>3</a:t>
            </a:r>
            <a:r>
              <a:rPr lang="zh-CN" altLang="en-US" dirty="0"/>
              <a:t>）将高频词以图片形式进行彩色渲染。</a:t>
            </a:r>
          </a:p>
          <a:p>
            <a:pPr marL="0" indent="0">
              <a:buNone/>
            </a:pPr>
            <a:r>
              <a:rPr lang="zh-CN" altLang="en-US" dirty="0"/>
              <a:t>而这三项工作在</a:t>
            </a:r>
            <a:r>
              <a:rPr lang="en-US" altLang="zh-CN" dirty="0" err="1"/>
              <a:t>wordcloud</a:t>
            </a:r>
            <a:r>
              <a:rPr lang="zh-CN" altLang="en-US" dirty="0"/>
              <a:t>中只用一个函数</a:t>
            </a:r>
            <a:r>
              <a:rPr lang="en-US" altLang="zh-CN" dirty="0" err="1"/>
              <a:t>wordcloud</a:t>
            </a:r>
            <a:r>
              <a:rPr lang="en-US" altLang="zh-CN" dirty="0" smtClean="0"/>
              <a:t>. generate(text</a:t>
            </a:r>
            <a:r>
              <a:rPr lang="en-US" altLang="zh-CN" dirty="0"/>
              <a:t>)</a:t>
            </a:r>
            <a:r>
              <a:rPr lang="zh-CN" altLang="en-US" dirty="0"/>
              <a:t>就能完成。</a:t>
            </a:r>
          </a:p>
          <a:p>
            <a:endParaRPr lang="zh-CN" altLang="en-US" dirty="0"/>
          </a:p>
        </p:txBody>
      </p:sp>
    </p:spTree>
    <p:extLst>
      <p:ext uri="{BB962C8B-B14F-4D97-AF65-F5344CB8AC3E}">
        <p14:creationId xmlns:p14="http://schemas.microsoft.com/office/powerpoint/2010/main" val="26843115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11.1.7 </a:t>
            </a:r>
            <a:r>
              <a:rPr lang="en-US" altLang="zh-CN" dirty="0" err="1" smtClean="0"/>
              <a:t>wordcloud</a:t>
            </a:r>
            <a:r>
              <a:rPr lang="zh-CN" altLang="en-US" dirty="0"/>
              <a:t>库</a:t>
            </a:r>
          </a:p>
        </p:txBody>
      </p:sp>
      <p:sp>
        <p:nvSpPr>
          <p:cNvPr id="3" name="内容占位符 2"/>
          <p:cNvSpPr>
            <a:spLocks noGrp="1"/>
          </p:cNvSpPr>
          <p:nvPr>
            <p:ph idx="1"/>
          </p:nvPr>
        </p:nvSpPr>
        <p:spPr/>
        <p:txBody>
          <a:bodyPr>
            <a:normAutofit/>
          </a:bodyPr>
          <a:lstStyle/>
          <a:p>
            <a:pPr marL="0" indent="0">
              <a:buNone/>
            </a:pPr>
            <a:r>
              <a:rPr lang="en-US" altLang="zh-CN" dirty="0"/>
              <a:t>4</a:t>
            </a:r>
            <a:r>
              <a:rPr lang="zh-CN" altLang="en-US" dirty="0"/>
              <a:t>、 中、英文词云的处理区别</a:t>
            </a:r>
          </a:p>
          <a:p>
            <a:pPr lvl="1"/>
            <a:r>
              <a:rPr lang="zh-CN" altLang="en-US" dirty="0"/>
              <a:t>在生成词云的时候，</a:t>
            </a:r>
            <a:r>
              <a:rPr lang="en-US" altLang="zh-CN" dirty="0" err="1"/>
              <a:t>wordcloud</a:t>
            </a:r>
            <a:r>
              <a:rPr lang="zh-CN" altLang="en-US" dirty="0"/>
              <a:t>默认是按照空格或者某个标点符号作为分隔符来对目标文本进行分词处理。</a:t>
            </a:r>
          </a:p>
          <a:p>
            <a:pPr lvl="2"/>
            <a:r>
              <a:rPr lang="zh-CN" altLang="en-US" dirty="0" smtClean="0"/>
              <a:t>英文</a:t>
            </a:r>
            <a:r>
              <a:rPr lang="zh-CN" altLang="en-US" dirty="0"/>
              <a:t>文本可直接</a:t>
            </a:r>
            <a:r>
              <a:rPr lang="zh-CN" altLang="en-US" dirty="0" smtClean="0"/>
              <a:t>调用。</a:t>
            </a:r>
            <a:endParaRPr lang="zh-CN" altLang="en-US" dirty="0"/>
          </a:p>
          <a:p>
            <a:pPr lvl="2"/>
            <a:r>
              <a:rPr lang="zh-CN" altLang="en-US" dirty="0" smtClean="0"/>
              <a:t>对于中文，需要</a:t>
            </a:r>
            <a:r>
              <a:rPr lang="zh-CN" altLang="en-US" dirty="0"/>
              <a:t>先用</a:t>
            </a:r>
            <a:r>
              <a:rPr lang="en-US" altLang="zh-CN" dirty="0" err="1"/>
              <a:t>jieba</a:t>
            </a:r>
            <a:r>
              <a:rPr lang="zh-CN" altLang="en-US" dirty="0"/>
              <a:t>对文本进行分词处理，然后用空格拼接成字符串，再调用</a:t>
            </a:r>
            <a:r>
              <a:rPr lang="en-US" altLang="zh-CN" dirty="0" err="1"/>
              <a:t>wordcloud</a:t>
            </a:r>
            <a:r>
              <a:rPr lang="zh-CN" altLang="en-US" dirty="0"/>
              <a:t>库函数。另外处理中文时还需要指定中文</a:t>
            </a:r>
            <a:r>
              <a:rPr lang="zh-CN" altLang="en-US" dirty="0" smtClean="0"/>
              <a:t>字体，</a:t>
            </a:r>
            <a:r>
              <a:rPr lang="zh-CN" altLang="en-US" dirty="0"/>
              <a:t>否则无法显示中文。</a:t>
            </a:r>
          </a:p>
          <a:p>
            <a:endParaRPr lang="zh-CN" altLang="en-US" dirty="0"/>
          </a:p>
        </p:txBody>
      </p:sp>
    </p:spTree>
    <p:extLst>
      <p:ext uri="{BB962C8B-B14F-4D97-AF65-F5344CB8AC3E}">
        <p14:creationId xmlns:p14="http://schemas.microsoft.com/office/powerpoint/2010/main" val="29823225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11.1.7 </a:t>
            </a:r>
            <a:r>
              <a:rPr lang="en-US" altLang="zh-CN" dirty="0" err="1" smtClean="0"/>
              <a:t>wordcloud</a:t>
            </a:r>
            <a:r>
              <a:rPr lang="zh-CN" altLang="en-US" dirty="0"/>
              <a:t>库</a:t>
            </a:r>
          </a:p>
        </p:txBody>
      </p:sp>
      <p:sp>
        <p:nvSpPr>
          <p:cNvPr id="3" name="内容占位符 2"/>
          <p:cNvSpPr>
            <a:spLocks noGrp="1"/>
          </p:cNvSpPr>
          <p:nvPr>
            <p:ph idx="1"/>
          </p:nvPr>
        </p:nvSpPr>
        <p:spPr/>
        <p:txBody>
          <a:bodyPr>
            <a:normAutofit/>
          </a:bodyPr>
          <a:lstStyle/>
          <a:p>
            <a:pPr marL="0" indent="0">
              <a:buNone/>
            </a:pPr>
            <a:r>
              <a:rPr lang="en-US" altLang="zh-CN" dirty="0"/>
              <a:t>5</a:t>
            </a:r>
            <a:r>
              <a:rPr lang="zh-CN" altLang="en-US" dirty="0"/>
              <a:t>、 词云图生成步骤</a:t>
            </a:r>
          </a:p>
          <a:p>
            <a:pPr marL="457200" lvl="1" indent="0">
              <a:buNone/>
            </a:pPr>
            <a:r>
              <a:rPr lang="en-US" altLang="zh-CN" dirty="0"/>
              <a:t>Step1</a:t>
            </a:r>
            <a:r>
              <a:rPr lang="zh-CN" altLang="en-US" dirty="0"/>
              <a:t>：获取数据</a:t>
            </a:r>
            <a:r>
              <a:rPr lang="en-US" altLang="zh-CN" dirty="0"/>
              <a:t>——</a:t>
            </a:r>
            <a:r>
              <a:rPr lang="zh-CN" altLang="en-US" dirty="0"/>
              <a:t>读取本地文本文件。</a:t>
            </a:r>
          </a:p>
          <a:p>
            <a:pPr marL="457200" lvl="1" indent="0">
              <a:buNone/>
            </a:pPr>
            <a:r>
              <a:rPr lang="en-US" altLang="zh-CN" dirty="0"/>
              <a:t>Step2</a:t>
            </a:r>
            <a:r>
              <a:rPr lang="zh-CN" altLang="en-US" dirty="0"/>
              <a:t>：创建词云实例，并设置好自定义参数。</a:t>
            </a:r>
          </a:p>
          <a:p>
            <a:pPr marL="457200" lvl="1" indent="0">
              <a:buNone/>
            </a:pPr>
            <a:r>
              <a:rPr lang="en-US" altLang="zh-CN" dirty="0"/>
              <a:t>Step3</a:t>
            </a:r>
            <a:r>
              <a:rPr lang="zh-CN" altLang="en-US" dirty="0"/>
              <a:t>：基于实例和文本数据，统计词频并生成词云图。</a:t>
            </a:r>
          </a:p>
          <a:p>
            <a:pPr marL="457200" lvl="1" indent="0">
              <a:buNone/>
            </a:pPr>
            <a:r>
              <a:rPr lang="en-US" altLang="zh-CN" dirty="0"/>
              <a:t>Step4</a:t>
            </a:r>
            <a:r>
              <a:rPr lang="zh-CN" altLang="en-US" dirty="0"/>
              <a:t>：展现已生成的词云图并存储在本地。</a:t>
            </a:r>
          </a:p>
          <a:p>
            <a:endParaRPr lang="zh-CN" altLang="en-US" dirty="0"/>
          </a:p>
        </p:txBody>
      </p:sp>
    </p:spTree>
    <p:extLst>
      <p:ext uri="{BB962C8B-B14F-4D97-AF65-F5344CB8AC3E}">
        <p14:creationId xmlns:p14="http://schemas.microsoft.com/office/powerpoint/2010/main" val="24950105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11.1.7 </a:t>
            </a:r>
            <a:r>
              <a:rPr lang="en-US" altLang="zh-CN" dirty="0" err="1" smtClean="0"/>
              <a:t>wordcloud</a:t>
            </a:r>
            <a:r>
              <a:rPr lang="zh-CN" altLang="en-US" dirty="0"/>
              <a:t>库</a:t>
            </a:r>
          </a:p>
        </p:txBody>
      </p:sp>
      <p:sp>
        <p:nvSpPr>
          <p:cNvPr id="3" name="内容占位符 2"/>
          <p:cNvSpPr>
            <a:spLocks noGrp="1"/>
          </p:cNvSpPr>
          <p:nvPr>
            <p:ph idx="1"/>
          </p:nvPr>
        </p:nvSpPr>
        <p:spPr/>
        <p:txBody>
          <a:bodyPr>
            <a:normAutofit fontScale="77500" lnSpcReduction="20000"/>
          </a:bodyPr>
          <a:lstStyle/>
          <a:p>
            <a:pPr marL="0" indent="0">
              <a:buNone/>
            </a:pPr>
            <a:r>
              <a:rPr lang="en-US" altLang="zh-CN" dirty="0" smtClean="0"/>
              <a:t>6</a:t>
            </a:r>
            <a:r>
              <a:rPr lang="zh-CN" altLang="en-US" dirty="0"/>
              <a:t>、 </a:t>
            </a:r>
            <a:r>
              <a:rPr lang="en-US" altLang="zh-CN" dirty="0" err="1"/>
              <a:t>WordCloud</a:t>
            </a:r>
            <a:r>
              <a:rPr lang="zh-CN" altLang="en-US" dirty="0"/>
              <a:t>类介绍</a:t>
            </a:r>
          </a:p>
          <a:p>
            <a:pPr marL="0" indent="0">
              <a:buNone/>
            </a:pPr>
            <a:r>
              <a:rPr lang="en-US" altLang="zh-CN" dirty="0" err="1"/>
              <a:t>wordcloud</a:t>
            </a:r>
            <a:r>
              <a:rPr lang="zh-CN" altLang="en-US" dirty="0"/>
              <a:t>库的核心就是</a:t>
            </a:r>
            <a:r>
              <a:rPr lang="en-US" altLang="zh-CN" dirty="0" err="1"/>
              <a:t>WordCloud</a:t>
            </a:r>
            <a:r>
              <a:rPr lang="zh-CN" altLang="en-US" dirty="0"/>
              <a:t>类，所有功能都封装到</a:t>
            </a:r>
            <a:r>
              <a:rPr lang="en-US" altLang="zh-CN" dirty="0" err="1"/>
              <a:t>WordCloud</a:t>
            </a:r>
            <a:r>
              <a:rPr lang="zh-CN" altLang="en-US" dirty="0"/>
              <a:t>类中。</a:t>
            </a:r>
          </a:p>
          <a:p>
            <a:pPr marL="0" indent="0">
              <a:buNone/>
            </a:pPr>
            <a:r>
              <a:rPr lang="zh-CN" altLang="en-US" dirty="0"/>
              <a:t>（</a:t>
            </a:r>
            <a:r>
              <a:rPr lang="en-US" altLang="zh-CN" dirty="0"/>
              <a:t>1</a:t>
            </a:r>
            <a:r>
              <a:rPr lang="zh-CN" altLang="en-US" dirty="0"/>
              <a:t>）创建词云实例</a:t>
            </a:r>
          </a:p>
          <a:p>
            <a:pPr marL="0" indent="0">
              <a:buNone/>
            </a:pPr>
            <a:r>
              <a:rPr lang="zh-CN" altLang="en-US" dirty="0"/>
              <a:t>其一般语法格式如下：</a:t>
            </a:r>
          </a:p>
          <a:p>
            <a:pPr marL="0" indent="0">
              <a:buNone/>
            </a:pPr>
            <a:r>
              <a:rPr lang="en-US" altLang="zh-CN" dirty="0" err="1"/>
              <a:t>wc</a:t>
            </a:r>
            <a:r>
              <a:rPr lang="en-US" altLang="zh-CN" dirty="0"/>
              <a:t> = </a:t>
            </a:r>
            <a:r>
              <a:rPr lang="en-US" altLang="zh-CN" dirty="0" err="1"/>
              <a:t>WordCloud</a:t>
            </a:r>
            <a:r>
              <a:rPr lang="en-US" altLang="zh-CN" dirty="0"/>
              <a:t>(</a:t>
            </a:r>
            <a:r>
              <a:rPr lang="en-US" altLang="zh-CN" dirty="0" err="1"/>
              <a:t>font_path</a:t>
            </a:r>
            <a:r>
              <a:rPr lang="en-US" altLang="zh-CN" dirty="0"/>
              <a:t> = None, width = 400, height = 200, margin = 2, </a:t>
            </a:r>
            <a:r>
              <a:rPr lang="en-US" altLang="zh-CN" dirty="0" err="1"/>
              <a:t>ranks_only</a:t>
            </a:r>
            <a:r>
              <a:rPr lang="en-US" altLang="zh-CN" dirty="0"/>
              <a:t> = None, </a:t>
            </a:r>
            <a:r>
              <a:rPr lang="en-US" altLang="zh-CN" dirty="0" err="1"/>
              <a:t>prefer_horizontal</a:t>
            </a:r>
            <a:r>
              <a:rPr lang="en-US" altLang="zh-CN" dirty="0"/>
              <a:t> = 0.9, mask = None, scale = 1, </a:t>
            </a:r>
            <a:r>
              <a:rPr lang="en-US" altLang="zh-CN" dirty="0" err="1"/>
              <a:t>color_func</a:t>
            </a:r>
            <a:r>
              <a:rPr lang="en-US" altLang="zh-CN" dirty="0"/>
              <a:t> = None,  </a:t>
            </a:r>
            <a:r>
              <a:rPr lang="en-US" altLang="zh-CN" dirty="0" err="1"/>
              <a:t>max_words</a:t>
            </a:r>
            <a:r>
              <a:rPr lang="en-US" altLang="zh-CN" dirty="0"/>
              <a:t> = 200, </a:t>
            </a:r>
            <a:r>
              <a:rPr lang="en-US" altLang="zh-CN" dirty="0" err="1"/>
              <a:t>min_font_size</a:t>
            </a:r>
            <a:r>
              <a:rPr lang="en-US" altLang="zh-CN" dirty="0"/>
              <a:t> = 4, </a:t>
            </a:r>
            <a:r>
              <a:rPr lang="en-US" altLang="zh-CN" dirty="0" err="1"/>
              <a:t>stopwords</a:t>
            </a:r>
            <a:r>
              <a:rPr lang="en-US" altLang="zh-CN" dirty="0"/>
              <a:t> = None, </a:t>
            </a:r>
            <a:r>
              <a:rPr lang="en-US" altLang="zh-CN" dirty="0" err="1"/>
              <a:t>random_state</a:t>
            </a:r>
            <a:r>
              <a:rPr lang="en-US" altLang="zh-CN" dirty="0"/>
              <a:t> = None, </a:t>
            </a:r>
            <a:r>
              <a:rPr lang="en-US" altLang="zh-CN" dirty="0" err="1"/>
              <a:t>background_color</a:t>
            </a:r>
            <a:r>
              <a:rPr lang="en-US" altLang="zh-CN" dirty="0"/>
              <a:t> = ’black’, </a:t>
            </a:r>
            <a:r>
              <a:rPr lang="en-US" altLang="zh-CN" dirty="0" err="1"/>
              <a:t>max_font_size</a:t>
            </a:r>
            <a:r>
              <a:rPr lang="en-US" altLang="zh-CN" dirty="0"/>
              <a:t> = None, </a:t>
            </a:r>
            <a:r>
              <a:rPr lang="en-US" altLang="zh-CN" dirty="0" err="1"/>
              <a:t>font_step</a:t>
            </a:r>
            <a:r>
              <a:rPr lang="en-US" altLang="zh-CN" dirty="0"/>
              <a:t> = 1, mode = ’RGB’, </a:t>
            </a:r>
            <a:r>
              <a:rPr lang="en-US" altLang="zh-CN" dirty="0" err="1"/>
              <a:t>relative_scaling</a:t>
            </a:r>
            <a:r>
              <a:rPr lang="en-US" altLang="zh-CN" dirty="0"/>
              <a:t> = 0.5, </a:t>
            </a:r>
            <a:r>
              <a:rPr lang="en-US" altLang="zh-CN" dirty="0" err="1"/>
              <a:t>regexp</a:t>
            </a:r>
            <a:r>
              <a:rPr lang="en-US" altLang="zh-CN" dirty="0"/>
              <a:t> = None, collocations = True, </a:t>
            </a:r>
            <a:r>
              <a:rPr lang="en-US" altLang="zh-CN" dirty="0" err="1"/>
              <a:t>colormap</a:t>
            </a:r>
            <a:r>
              <a:rPr lang="en-US" altLang="zh-CN" dirty="0"/>
              <a:t> = None, </a:t>
            </a:r>
            <a:r>
              <a:rPr lang="en-US" altLang="zh-CN" dirty="0" err="1"/>
              <a:t>normalize_plurals</a:t>
            </a:r>
            <a:r>
              <a:rPr lang="en-US" altLang="zh-CN" dirty="0"/>
              <a:t> = True)</a:t>
            </a:r>
          </a:p>
          <a:p>
            <a:pPr lvl="1"/>
            <a:r>
              <a:rPr lang="zh-CN" altLang="en-US" dirty="0"/>
              <a:t>其中</a:t>
            </a:r>
            <a:r>
              <a:rPr lang="en-US" altLang="zh-CN" dirty="0" err="1"/>
              <a:t>wc</a:t>
            </a:r>
            <a:r>
              <a:rPr lang="zh-CN" altLang="en-US" dirty="0"/>
              <a:t>是词云对象；参数表中的具体说明如表</a:t>
            </a:r>
            <a:r>
              <a:rPr lang="en-US" altLang="zh-CN" dirty="0"/>
              <a:t>11-21</a:t>
            </a:r>
            <a:r>
              <a:rPr lang="zh-CN" altLang="en-US" dirty="0"/>
              <a:t>所示。</a:t>
            </a:r>
          </a:p>
          <a:p>
            <a:endParaRPr lang="zh-CN" altLang="en-US" dirty="0"/>
          </a:p>
        </p:txBody>
      </p:sp>
    </p:spTree>
    <p:extLst>
      <p:ext uri="{BB962C8B-B14F-4D97-AF65-F5344CB8AC3E}">
        <p14:creationId xmlns:p14="http://schemas.microsoft.com/office/powerpoint/2010/main" val="2018094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a:t>
            </a:r>
            <a:r>
              <a:rPr lang="zh-CN" altLang="en-US" dirty="0"/>
              <a:t>、 </a:t>
            </a:r>
            <a:r>
              <a:rPr lang="en-US" altLang="zh-CN" dirty="0" err="1"/>
              <a:t>WordCloud</a:t>
            </a:r>
            <a:r>
              <a:rPr lang="zh-CN" altLang="en-US" dirty="0"/>
              <a:t>类介绍</a:t>
            </a:r>
            <a:br>
              <a:rPr lang="zh-CN" altLang="en-US" dirty="0"/>
            </a:br>
            <a:endParaRPr lang="zh-CN" altLang="en-US" dirty="0"/>
          </a:p>
        </p:txBody>
      </p:sp>
      <p:sp>
        <p:nvSpPr>
          <p:cNvPr id="3" name="内容占位符 2"/>
          <p:cNvSpPr>
            <a:spLocks noGrp="1"/>
          </p:cNvSpPr>
          <p:nvPr>
            <p:ph idx="1"/>
          </p:nvPr>
        </p:nvSpPr>
        <p:spPr/>
        <p:txBody>
          <a:bodyPr>
            <a:normAutofit fontScale="92500" lnSpcReduction="10000"/>
          </a:bodyPr>
          <a:lstStyle/>
          <a:p>
            <a:pPr marL="0" indent="0">
              <a:buNone/>
            </a:pPr>
            <a:r>
              <a:rPr lang="zh-CN" altLang="en-US" dirty="0"/>
              <a:t>（</a:t>
            </a:r>
            <a:r>
              <a:rPr lang="en-US" altLang="zh-CN" dirty="0"/>
              <a:t>2</a:t>
            </a:r>
            <a:r>
              <a:rPr lang="zh-CN" altLang="en-US" dirty="0"/>
              <a:t>）</a:t>
            </a:r>
            <a:r>
              <a:rPr lang="en-US" altLang="zh-CN" dirty="0"/>
              <a:t>generate()</a:t>
            </a:r>
            <a:r>
              <a:rPr lang="zh-CN" altLang="en-US" dirty="0"/>
              <a:t>方法</a:t>
            </a:r>
          </a:p>
          <a:p>
            <a:pPr lvl="1"/>
            <a:r>
              <a:rPr lang="zh-CN" altLang="en-US" dirty="0"/>
              <a:t>作用是根据文本生成词云。其一般语法格式如下：</a:t>
            </a:r>
          </a:p>
          <a:p>
            <a:pPr marL="914400" lvl="2" indent="0">
              <a:buNone/>
            </a:pPr>
            <a:r>
              <a:rPr lang="en-US" altLang="zh-CN" dirty="0" err="1"/>
              <a:t>wc.generate</a:t>
            </a:r>
            <a:r>
              <a:rPr lang="en-US" altLang="zh-CN" dirty="0"/>
              <a:t>(text)</a:t>
            </a:r>
          </a:p>
          <a:p>
            <a:pPr lvl="2"/>
            <a:r>
              <a:rPr lang="en-US" altLang="zh-CN" dirty="0" err="1"/>
              <a:t>wc</a:t>
            </a:r>
            <a:r>
              <a:rPr lang="zh-CN" altLang="en-US" dirty="0"/>
              <a:t>是词云对象，</a:t>
            </a:r>
            <a:r>
              <a:rPr lang="en-US" altLang="zh-CN" dirty="0"/>
              <a:t>text</a:t>
            </a:r>
            <a:r>
              <a:rPr lang="zh-CN" altLang="en-US" dirty="0"/>
              <a:t>是字符串对象。</a:t>
            </a:r>
          </a:p>
          <a:p>
            <a:pPr marL="0" indent="0">
              <a:buNone/>
            </a:pPr>
            <a:r>
              <a:rPr lang="zh-CN" altLang="en-US" dirty="0"/>
              <a:t>（</a:t>
            </a:r>
            <a:r>
              <a:rPr lang="en-US" altLang="zh-CN" dirty="0"/>
              <a:t>3</a:t>
            </a:r>
            <a:r>
              <a:rPr lang="zh-CN" altLang="en-US" dirty="0"/>
              <a:t>）</a:t>
            </a:r>
            <a:r>
              <a:rPr lang="en-US" altLang="zh-CN" dirty="0" err="1"/>
              <a:t>to_file</a:t>
            </a:r>
            <a:r>
              <a:rPr lang="en-US" altLang="zh-CN" dirty="0"/>
              <a:t>()</a:t>
            </a:r>
            <a:r>
              <a:rPr lang="zh-CN" altLang="en-US" dirty="0"/>
              <a:t>方法</a:t>
            </a:r>
          </a:p>
          <a:p>
            <a:pPr lvl="1"/>
            <a:r>
              <a:rPr lang="zh-CN" altLang="en-US" dirty="0"/>
              <a:t>作用是保存云图。其一般语法格式如下：</a:t>
            </a:r>
          </a:p>
          <a:p>
            <a:pPr marL="914400" lvl="2" indent="0">
              <a:buNone/>
            </a:pPr>
            <a:r>
              <a:rPr lang="en-US" altLang="zh-CN" dirty="0" err="1"/>
              <a:t>wc.to_file</a:t>
            </a:r>
            <a:r>
              <a:rPr lang="en-US" altLang="zh-CN" dirty="0"/>
              <a:t>(filename)</a:t>
            </a:r>
          </a:p>
          <a:p>
            <a:pPr lvl="2"/>
            <a:r>
              <a:rPr lang="en-US" altLang="zh-CN" dirty="0" err="1"/>
              <a:t>wc</a:t>
            </a:r>
            <a:r>
              <a:rPr lang="zh-CN" altLang="en-US" dirty="0"/>
              <a:t>是词云对象，</a:t>
            </a:r>
            <a:r>
              <a:rPr lang="en-US" altLang="zh-CN" dirty="0"/>
              <a:t>filename</a:t>
            </a:r>
            <a:r>
              <a:rPr lang="zh-CN" altLang="en-US" dirty="0"/>
              <a:t>是字符串，为保存的文件名。</a:t>
            </a:r>
          </a:p>
          <a:p>
            <a:endParaRPr lang="zh-CN" altLang="en-US" dirty="0"/>
          </a:p>
        </p:txBody>
      </p:sp>
    </p:spTree>
    <p:extLst>
      <p:ext uri="{BB962C8B-B14F-4D97-AF65-F5344CB8AC3E}">
        <p14:creationId xmlns:p14="http://schemas.microsoft.com/office/powerpoint/2010/main" val="580519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2"/>
            </p:custDataLst>
          </p:nvPr>
        </p:nvSpPr>
        <p:spPr>
          <a:xfrm>
            <a:off x="4327525" y="1499870"/>
            <a:ext cx="3436620" cy="922020"/>
          </a:xfrm>
          <a:prstGeom prst="rect">
            <a:avLst/>
          </a:prstGeom>
          <a:noFill/>
        </p:spPr>
        <p:txBody>
          <a:bodyPr wrap="square" rtlCol="0">
            <a:normAutofit fontScale="67500" lnSpcReduction="20000"/>
          </a:bodyPr>
          <a:lstStyle/>
          <a:p>
            <a:pPr algn="dist"/>
            <a:r>
              <a:rPr lang="zh-CN" altLang="en-US" sz="5400" dirty="0">
                <a:solidFill>
                  <a:schemeClr val="accent1"/>
                </a:solidFill>
                <a:uFillTx/>
                <a:latin typeface="Arial" panose="020B0604020202020204" pitchFamily="34" charset="0"/>
                <a:ea typeface="微软雅黑" panose="020B0503020204020204" charset="-122"/>
                <a:cs typeface="Arial" panose="020B0604020202020204" pitchFamily="34" charset="0"/>
              </a:rPr>
              <a:t>清华大学出版社</a:t>
            </a:r>
          </a:p>
        </p:txBody>
      </p:sp>
      <p:sp>
        <p:nvSpPr>
          <p:cNvPr id="4" name="标题 3"/>
          <p:cNvSpPr>
            <a:spLocks noGrp="1"/>
          </p:cNvSpPr>
          <p:nvPr>
            <p:ph type="title"/>
            <p:custDataLst>
              <p:tags r:id="rId3"/>
            </p:custDataLst>
          </p:nvPr>
        </p:nvSpPr>
        <p:spPr/>
        <p:txBody>
          <a:bodyPr/>
          <a:lstStyle/>
          <a:p>
            <a:r>
              <a:rPr lang="zh-CN" altLang="en-US" dirty="0"/>
              <a:t>谢谢观赏</a:t>
            </a:r>
          </a:p>
        </p:txBody>
      </p:sp>
    </p:spTree>
    <p:custDataLst>
      <p:tags r:id="rId1"/>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115666" y="1700808"/>
            <a:ext cx="4560570" cy="2628900"/>
          </a:xfrm>
          <a:prstGeom prst="rect">
            <a:avLst/>
          </a:prstGeom>
        </p:spPr>
      </p:pic>
      <p:pic>
        <p:nvPicPr>
          <p:cNvPr id="5" name="图片 4"/>
          <p:cNvPicPr>
            <a:picLocks noChangeAspect="1"/>
          </p:cNvPicPr>
          <p:nvPr/>
        </p:nvPicPr>
        <p:blipFill>
          <a:blip r:embed="rId3"/>
          <a:stretch>
            <a:fillRect/>
          </a:stretch>
        </p:blipFill>
        <p:spPr>
          <a:xfrm>
            <a:off x="5706671" y="3212976"/>
            <a:ext cx="5296044" cy="2724185"/>
          </a:xfrm>
          <a:prstGeom prst="rect">
            <a:avLst/>
          </a:prstGeom>
        </p:spPr>
      </p:pic>
      <p:sp>
        <p:nvSpPr>
          <p:cNvPr id="6" name="标题 5"/>
          <p:cNvSpPr>
            <a:spLocks noGrp="1"/>
          </p:cNvSpPr>
          <p:nvPr>
            <p:ph type="title"/>
          </p:nvPr>
        </p:nvSpPr>
        <p:spPr/>
        <p:txBody>
          <a:bodyPr/>
          <a:lstStyle/>
          <a:p>
            <a:r>
              <a:rPr lang="zh-CN" altLang="en-US" dirty="0" smtClean="0"/>
              <a:t>打开</a:t>
            </a:r>
            <a:r>
              <a:rPr lang="en-US" altLang="zh-CN" dirty="0" smtClean="0"/>
              <a:t>Windows</a:t>
            </a:r>
            <a:r>
              <a:rPr lang="zh-CN" altLang="en-US" dirty="0"/>
              <a:t>命令提示符窗口</a:t>
            </a:r>
          </a:p>
        </p:txBody>
      </p:sp>
    </p:spTree>
    <p:extLst>
      <p:ext uri="{BB962C8B-B14F-4D97-AF65-F5344CB8AC3E}">
        <p14:creationId xmlns:p14="http://schemas.microsoft.com/office/powerpoint/2010/main" val="39667381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pip</a:t>
            </a:r>
            <a:r>
              <a:rPr lang="zh-CN" altLang="en-US" dirty="0"/>
              <a:t>命令</a:t>
            </a:r>
          </a:p>
        </p:txBody>
      </p:sp>
      <p:sp>
        <p:nvSpPr>
          <p:cNvPr id="3" name="内容占位符 2"/>
          <p:cNvSpPr>
            <a:spLocks noGrp="1"/>
          </p:cNvSpPr>
          <p:nvPr>
            <p:ph idx="1"/>
          </p:nvPr>
        </p:nvSpPr>
        <p:spPr>
          <a:xfrm>
            <a:off x="669925" y="1160145"/>
            <a:ext cx="10852150" cy="1476767"/>
          </a:xfrm>
        </p:spPr>
        <p:txBody>
          <a:bodyPr/>
          <a:lstStyle/>
          <a:p>
            <a:r>
              <a:rPr lang="en-US" altLang="zh-CN" dirty="0"/>
              <a:t>pip</a:t>
            </a:r>
            <a:r>
              <a:rPr lang="zh-CN" altLang="en-US" dirty="0"/>
              <a:t>命令的基本</a:t>
            </a:r>
            <a:r>
              <a:rPr lang="zh-CN" altLang="en-US" dirty="0" smtClean="0"/>
              <a:t>格式：</a:t>
            </a:r>
            <a:endParaRPr lang="zh-CN" altLang="en-US" dirty="0"/>
          </a:p>
          <a:p>
            <a:pPr marL="457200" lvl="1" indent="0">
              <a:buNone/>
            </a:pPr>
            <a:r>
              <a:rPr lang="en-US" altLang="zh-CN" dirty="0"/>
              <a:t>pip &lt;command&gt; [options</a:t>
            </a:r>
            <a:r>
              <a:rPr lang="en-US" altLang="zh-CN" dirty="0" smtClean="0"/>
              <a:t>]</a:t>
            </a:r>
            <a:endParaRPr lang="zh-CN" altLang="en-US" dirty="0"/>
          </a:p>
        </p:txBody>
      </p:sp>
      <p:grpSp>
        <p:nvGrpSpPr>
          <p:cNvPr id="5" name="组合 4"/>
          <p:cNvGrpSpPr/>
          <p:nvPr/>
        </p:nvGrpSpPr>
        <p:grpSpPr>
          <a:xfrm>
            <a:off x="786401" y="3019468"/>
            <a:ext cx="3750281" cy="668719"/>
            <a:chOff x="3431704" y="2325486"/>
            <a:chExt cx="3020506" cy="1078965"/>
          </a:xfrm>
        </p:grpSpPr>
        <p:sp>
          <p:nvSpPr>
            <p:cNvPr id="6" name="矩形 5"/>
            <p:cNvSpPr/>
            <p:nvPr/>
          </p:nvSpPr>
          <p:spPr>
            <a:xfrm>
              <a:off x="3431704" y="2325486"/>
              <a:ext cx="1333754" cy="107896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查看已</a:t>
              </a:r>
              <a:r>
                <a:rPr lang="zh-CN" altLang="en-US" dirty="0" smtClean="0"/>
                <a:t>安装库</a:t>
              </a:r>
              <a:endParaRPr lang="zh-CN" altLang="en-US" dirty="0"/>
            </a:p>
          </p:txBody>
        </p:sp>
        <p:sp>
          <p:nvSpPr>
            <p:cNvPr id="7" name="矩形 6"/>
            <p:cNvSpPr/>
            <p:nvPr/>
          </p:nvSpPr>
          <p:spPr>
            <a:xfrm>
              <a:off x="4801717" y="2325486"/>
              <a:ext cx="1650493" cy="1078965"/>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US" altLang="zh-CN" sz="2400" dirty="0">
                  <a:solidFill>
                    <a:schemeClr val="tx1"/>
                  </a:solidFill>
                </a:rPr>
                <a:t>pip list</a:t>
              </a:r>
              <a:endParaRPr lang="zh-CN" altLang="en-US" sz="2400" dirty="0">
                <a:solidFill>
                  <a:schemeClr val="tx1"/>
                </a:solidFill>
              </a:endParaRPr>
            </a:p>
          </p:txBody>
        </p:sp>
      </p:grpSp>
      <p:grpSp>
        <p:nvGrpSpPr>
          <p:cNvPr id="20" name="组合 19"/>
          <p:cNvGrpSpPr/>
          <p:nvPr/>
        </p:nvGrpSpPr>
        <p:grpSpPr>
          <a:xfrm>
            <a:off x="4871864" y="3019467"/>
            <a:ext cx="6396057" cy="668720"/>
            <a:chOff x="3431704" y="2325486"/>
            <a:chExt cx="4493420" cy="1078965"/>
          </a:xfrm>
        </p:grpSpPr>
        <p:sp>
          <p:nvSpPr>
            <p:cNvPr id="21" name="矩形 20"/>
            <p:cNvSpPr/>
            <p:nvPr/>
          </p:nvSpPr>
          <p:spPr>
            <a:xfrm>
              <a:off x="3431704" y="2325486"/>
              <a:ext cx="1163390" cy="107896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安装</a:t>
              </a:r>
              <a:r>
                <a:rPr lang="zh-CN" altLang="en-US" dirty="0"/>
                <a:t>扩展库</a:t>
              </a:r>
            </a:p>
          </p:txBody>
        </p:sp>
        <p:sp>
          <p:nvSpPr>
            <p:cNvPr id="22" name="矩形 21"/>
            <p:cNvSpPr/>
            <p:nvPr/>
          </p:nvSpPr>
          <p:spPr>
            <a:xfrm>
              <a:off x="4637285" y="2325486"/>
              <a:ext cx="3287839" cy="1078965"/>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US" altLang="zh-CN" sz="2400" dirty="0" smtClean="0">
                  <a:solidFill>
                    <a:schemeClr val="tx1"/>
                  </a:solidFill>
                </a:rPr>
                <a:t>pip </a:t>
              </a:r>
              <a:r>
                <a:rPr lang="en-US" altLang="zh-CN" sz="2400" dirty="0">
                  <a:solidFill>
                    <a:schemeClr val="tx1"/>
                  </a:solidFill>
                </a:rPr>
                <a:t>install &lt;</a:t>
              </a:r>
              <a:r>
                <a:rPr lang="zh-CN" altLang="en-US" sz="2400" dirty="0">
                  <a:solidFill>
                    <a:schemeClr val="tx1"/>
                  </a:solidFill>
                </a:rPr>
                <a:t>库名</a:t>
              </a:r>
              <a:r>
                <a:rPr lang="en-US" altLang="zh-CN" sz="2400" dirty="0">
                  <a:solidFill>
                    <a:schemeClr val="tx1"/>
                  </a:solidFill>
                </a:rPr>
                <a:t>1&gt;[ &lt;</a:t>
              </a:r>
              <a:r>
                <a:rPr lang="zh-CN" altLang="en-US" sz="2400" dirty="0">
                  <a:solidFill>
                    <a:schemeClr val="tx1"/>
                  </a:solidFill>
                </a:rPr>
                <a:t>库名</a:t>
              </a:r>
              <a:r>
                <a:rPr lang="en-US" altLang="zh-CN" sz="2400" dirty="0">
                  <a:solidFill>
                    <a:schemeClr val="tx1"/>
                  </a:solidFill>
                </a:rPr>
                <a:t>2&gt;…]</a:t>
              </a:r>
              <a:endParaRPr lang="zh-CN" altLang="en-US" sz="2400" dirty="0">
                <a:solidFill>
                  <a:schemeClr val="tx1"/>
                </a:solidFill>
              </a:endParaRPr>
            </a:p>
          </p:txBody>
        </p:sp>
      </p:grpSp>
      <p:grpSp>
        <p:nvGrpSpPr>
          <p:cNvPr id="23" name="组合 22"/>
          <p:cNvGrpSpPr/>
          <p:nvPr/>
        </p:nvGrpSpPr>
        <p:grpSpPr>
          <a:xfrm>
            <a:off x="784441" y="4086690"/>
            <a:ext cx="5013018" cy="668719"/>
            <a:chOff x="3431704" y="2325486"/>
            <a:chExt cx="4037524" cy="1078965"/>
          </a:xfrm>
        </p:grpSpPr>
        <p:sp>
          <p:nvSpPr>
            <p:cNvPr id="24" name="矩形 23"/>
            <p:cNvSpPr/>
            <p:nvPr/>
          </p:nvSpPr>
          <p:spPr>
            <a:xfrm>
              <a:off x="3431704" y="2325486"/>
              <a:ext cx="1333754" cy="107896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更新已安装库</a:t>
              </a:r>
              <a:endParaRPr lang="zh-CN" altLang="en-US" dirty="0"/>
            </a:p>
          </p:txBody>
        </p:sp>
        <p:sp>
          <p:nvSpPr>
            <p:cNvPr id="25" name="矩形 24"/>
            <p:cNvSpPr/>
            <p:nvPr/>
          </p:nvSpPr>
          <p:spPr>
            <a:xfrm>
              <a:off x="4801717" y="2325486"/>
              <a:ext cx="2667511" cy="1078965"/>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US" altLang="zh-CN" sz="2400" dirty="0" smtClean="0">
                  <a:solidFill>
                    <a:schemeClr val="tx1"/>
                  </a:solidFill>
                </a:rPr>
                <a:t>pip </a:t>
              </a:r>
              <a:r>
                <a:rPr lang="en-US" altLang="zh-CN" sz="2400" dirty="0">
                  <a:solidFill>
                    <a:schemeClr val="tx1"/>
                  </a:solidFill>
                </a:rPr>
                <a:t>install –U [</a:t>
              </a:r>
              <a:r>
                <a:rPr lang="zh-CN" altLang="en-US" sz="2400" dirty="0">
                  <a:solidFill>
                    <a:schemeClr val="tx1"/>
                  </a:solidFill>
                </a:rPr>
                <a:t>库名</a:t>
              </a:r>
              <a:r>
                <a:rPr lang="en-US" altLang="zh-CN" sz="2400" dirty="0">
                  <a:solidFill>
                    <a:schemeClr val="tx1"/>
                  </a:solidFill>
                </a:rPr>
                <a:t>]</a:t>
              </a:r>
              <a:endParaRPr lang="zh-CN" altLang="en-US" sz="2400" dirty="0">
                <a:solidFill>
                  <a:schemeClr val="tx1"/>
                </a:solidFill>
              </a:endParaRPr>
            </a:p>
          </p:txBody>
        </p:sp>
      </p:grpSp>
      <p:grpSp>
        <p:nvGrpSpPr>
          <p:cNvPr id="26" name="组合 25"/>
          <p:cNvGrpSpPr/>
          <p:nvPr/>
        </p:nvGrpSpPr>
        <p:grpSpPr>
          <a:xfrm>
            <a:off x="6264775" y="4086690"/>
            <a:ext cx="5013018" cy="668719"/>
            <a:chOff x="3431704" y="2325486"/>
            <a:chExt cx="4037524" cy="1078965"/>
          </a:xfrm>
        </p:grpSpPr>
        <p:sp>
          <p:nvSpPr>
            <p:cNvPr id="27" name="矩形 26"/>
            <p:cNvSpPr/>
            <p:nvPr/>
          </p:nvSpPr>
          <p:spPr>
            <a:xfrm>
              <a:off x="3431704" y="2325486"/>
              <a:ext cx="1333754" cy="107896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查询一个库</a:t>
              </a:r>
              <a:endParaRPr lang="zh-CN" altLang="en-US" dirty="0"/>
            </a:p>
          </p:txBody>
        </p:sp>
        <p:sp>
          <p:nvSpPr>
            <p:cNvPr id="28" name="矩形 27"/>
            <p:cNvSpPr/>
            <p:nvPr/>
          </p:nvSpPr>
          <p:spPr>
            <a:xfrm>
              <a:off x="4801717" y="2325486"/>
              <a:ext cx="2667511" cy="1078965"/>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US" altLang="zh-CN" sz="2400" dirty="0" err="1">
                  <a:solidFill>
                    <a:schemeClr val="tx1"/>
                  </a:solidFill>
                </a:rPr>
                <a:t>ppip</a:t>
              </a:r>
              <a:r>
                <a:rPr lang="en-US" altLang="zh-CN" sz="2400" dirty="0">
                  <a:solidFill>
                    <a:schemeClr val="tx1"/>
                  </a:solidFill>
                </a:rPr>
                <a:t> show &lt;</a:t>
              </a:r>
              <a:r>
                <a:rPr lang="zh-CN" altLang="en-US" sz="2400" dirty="0">
                  <a:solidFill>
                    <a:schemeClr val="tx1"/>
                  </a:solidFill>
                </a:rPr>
                <a:t>库名</a:t>
              </a:r>
              <a:r>
                <a:rPr lang="en-US" altLang="zh-CN" sz="2400" dirty="0">
                  <a:solidFill>
                    <a:schemeClr val="tx1"/>
                  </a:solidFill>
                </a:rPr>
                <a:t>&gt;</a:t>
              </a:r>
              <a:endParaRPr lang="zh-CN" altLang="en-US" sz="2400" dirty="0">
                <a:solidFill>
                  <a:schemeClr val="tx1"/>
                </a:solidFill>
              </a:endParaRPr>
            </a:p>
          </p:txBody>
        </p:sp>
      </p:grpSp>
      <p:grpSp>
        <p:nvGrpSpPr>
          <p:cNvPr id="29" name="组合 28"/>
          <p:cNvGrpSpPr/>
          <p:nvPr/>
        </p:nvGrpSpPr>
        <p:grpSpPr>
          <a:xfrm>
            <a:off x="792294" y="5154027"/>
            <a:ext cx="5013018" cy="669600"/>
            <a:chOff x="3431704" y="2325486"/>
            <a:chExt cx="4037524" cy="1078965"/>
          </a:xfrm>
        </p:grpSpPr>
        <p:sp>
          <p:nvSpPr>
            <p:cNvPr id="30" name="矩形 29"/>
            <p:cNvSpPr/>
            <p:nvPr/>
          </p:nvSpPr>
          <p:spPr>
            <a:xfrm>
              <a:off x="3431704" y="2325486"/>
              <a:ext cx="1333754" cy="107896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卸载一个库</a:t>
              </a:r>
            </a:p>
          </p:txBody>
        </p:sp>
        <p:sp>
          <p:nvSpPr>
            <p:cNvPr id="31" name="矩形 30"/>
            <p:cNvSpPr/>
            <p:nvPr/>
          </p:nvSpPr>
          <p:spPr>
            <a:xfrm>
              <a:off x="4801717" y="2325486"/>
              <a:ext cx="2667511" cy="1078965"/>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US" altLang="zh-CN" sz="2400" dirty="0" smtClean="0">
                  <a:solidFill>
                    <a:schemeClr val="tx1"/>
                  </a:solidFill>
                </a:rPr>
                <a:t>pip uninstall &lt;</a:t>
              </a:r>
              <a:r>
                <a:rPr lang="zh-CN" altLang="en-US" sz="2400" dirty="0" smtClean="0">
                  <a:solidFill>
                    <a:schemeClr val="tx1"/>
                  </a:solidFill>
                </a:rPr>
                <a:t>库名</a:t>
              </a:r>
              <a:r>
                <a:rPr lang="en-US" altLang="zh-CN" sz="2400" dirty="0" smtClean="0">
                  <a:solidFill>
                    <a:schemeClr val="tx1"/>
                  </a:solidFill>
                </a:rPr>
                <a:t>&gt;</a:t>
              </a:r>
              <a:endParaRPr lang="zh-CN" altLang="en-US" sz="2400" dirty="0">
                <a:solidFill>
                  <a:schemeClr val="tx1"/>
                </a:solidFill>
              </a:endParaRPr>
            </a:p>
          </p:txBody>
        </p:sp>
      </p:grpSp>
      <p:grpSp>
        <p:nvGrpSpPr>
          <p:cNvPr id="32" name="组合 31"/>
          <p:cNvGrpSpPr/>
          <p:nvPr/>
        </p:nvGrpSpPr>
        <p:grpSpPr>
          <a:xfrm>
            <a:off x="6254903" y="5154142"/>
            <a:ext cx="5013018" cy="669485"/>
            <a:chOff x="3431704" y="2325486"/>
            <a:chExt cx="4037524" cy="1078965"/>
          </a:xfrm>
        </p:grpSpPr>
        <p:sp>
          <p:nvSpPr>
            <p:cNvPr id="33" name="矩形 32"/>
            <p:cNvSpPr/>
            <p:nvPr/>
          </p:nvSpPr>
          <p:spPr>
            <a:xfrm>
              <a:off x="3431704" y="2325486"/>
              <a:ext cx="1333754" cy="107896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下载一</a:t>
              </a:r>
              <a:r>
                <a:rPr lang="zh-CN" altLang="en-US" dirty="0"/>
                <a:t>个库</a:t>
              </a:r>
            </a:p>
          </p:txBody>
        </p:sp>
        <p:sp>
          <p:nvSpPr>
            <p:cNvPr id="34" name="矩形 33"/>
            <p:cNvSpPr/>
            <p:nvPr/>
          </p:nvSpPr>
          <p:spPr>
            <a:xfrm>
              <a:off x="4801717" y="2325486"/>
              <a:ext cx="2667511" cy="1078965"/>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US" altLang="zh-CN" sz="2400" dirty="0">
                  <a:solidFill>
                    <a:schemeClr val="tx1"/>
                  </a:solidFill>
                </a:rPr>
                <a:t>pip download </a:t>
              </a:r>
              <a:r>
                <a:rPr lang="en-US" altLang="zh-CN" sz="2400" dirty="0" smtClean="0">
                  <a:solidFill>
                    <a:schemeClr val="tx1"/>
                  </a:solidFill>
                </a:rPr>
                <a:t>&lt;</a:t>
              </a:r>
              <a:r>
                <a:rPr lang="zh-CN" altLang="en-US" sz="2400" dirty="0" smtClean="0">
                  <a:solidFill>
                    <a:schemeClr val="tx1"/>
                  </a:solidFill>
                </a:rPr>
                <a:t>库名</a:t>
              </a:r>
              <a:r>
                <a:rPr lang="en-US" altLang="zh-CN" sz="2400" dirty="0" smtClean="0">
                  <a:solidFill>
                    <a:schemeClr val="tx1"/>
                  </a:solidFill>
                </a:rPr>
                <a:t>&gt;</a:t>
              </a:r>
              <a:endParaRPr lang="zh-CN" altLang="en-US" sz="2400" dirty="0">
                <a:solidFill>
                  <a:schemeClr val="tx1"/>
                </a:solidFill>
              </a:endParaRPr>
            </a:p>
          </p:txBody>
        </p:sp>
      </p:grpSp>
    </p:spTree>
    <p:extLst>
      <p:ext uri="{BB962C8B-B14F-4D97-AF65-F5344CB8AC3E}">
        <p14:creationId xmlns:p14="http://schemas.microsoft.com/office/powerpoint/2010/main" val="2243433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p:tgtEl>
                                          <p:spTgt spid="20"/>
                                        </p:tgtEl>
                                        <p:attrNameLst>
                                          <p:attrName>ppt_x</p:attrName>
                                        </p:attrNameLst>
                                      </p:cBhvr>
                                      <p:tavLst>
                                        <p:tav tm="0">
                                          <p:val>
                                            <p:strVal val="#ppt_x+#ppt_w*1.125000"/>
                                          </p:val>
                                        </p:tav>
                                        <p:tav tm="100000">
                                          <p:val>
                                            <p:strVal val="#ppt_x"/>
                                          </p:val>
                                        </p:tav>
                                      </p:tavLst>
                                    </p:anim>
                                    <p:animEffect transition="in" filter="wipe(left)">
                                      <p:cBhvr>
                                        <p:cTn id="13" dur="500"/>
                                        <p:tgtEl>
                                          <p:spTgt spid="20"/>
                                        </p:tgtEl>
                                      </p:cBhvr>
                                    </p:animEffect>
                                  </p:childTnLst>
                                </p:cTn>
                              </p:par>
                            </p:childTnLst>
                          </p:cTn>
                        </p:par>
                        <p:par>
                          <p:cTn id="14" fill="hold">
                            <p:stCondLst>
                              <p:cond delay="1000"/>
                            </p:stCondLst>
                            <p:childTnLst>
                              <p:par>
                                <p:cTn id="15" presetID="12" presetClass="entr" presetSubtype="2"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p:tgtEl>
                                          <p:spTgt spid="23"/>
                                        </p:tgtEl>
                                        <p:attrNameLst>
                                          <p:attrName>ppt_x</p:attrName>
                                        </p:attrNameLst>
                                      </p:cBhvr>
                                      <p:tavLst>
                                        <p:tav tm="0">
                                          <p:val>
                                            <p:strVal val="#ppt_x+#ppt_w*1.125000"/>
                                          </p:val>
                                        </p:tav>
                                        <p:tav tm="100000">
                                          <p:val>
                                            <p:strVal val="#ppt_x"/>
                                          </p:val>
                                        </p:tav>
                                      </p:tavLst>
                                    </p:anim>
                                    <p:animEffect transition="in" filter="wipe(left)">
                                      <p:cBhvr>
                                        <p:cTn id="18" dur="500"/>
                                        <p:tgtEl>
                                          <p:spTgt spid="23"/>
                                        </p:tgtEl>
                                      </p:cBhvr>
                                    </p:animEffect>
                                  </p:childTnLst>
                                </p:cTn>
                              </p:par>
                            </p:childTnLst>
                          </p:cTn>
                        </p:par>
                        <p:par>
                          <p:cTn id="19" fill="hold">
                            <p:stCondLst>
                              <p:cond delay="1500"/>
                            </p:stCondLst>
                            <p:childTnLst>
                              <p:par>
                                <p:cTn id="20" presetID="12" presetClass="entr" presetSubtype="2" fill="hold" nodeType="after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additive="base">
                                        <p:cTn id="22" dur="500"/>
                                        <p:tgtEl>
                                          <p:spTgt spid="26"/>
                                        </p:tgtEl>
                                        <p:attrNameLst>
                                          <p:attrName>ppt_x</p:attrName>
                                        </p:attrNameLst>
                                      </p:cBhvr>
                                      <p:tavLst>
                                        <p:tav tm="0">
                                          <p:val>
                                            <p:strVal val="#ppt_x+#ppt_w*1.125000"/>
                                          </p:val>
                                        </p:tav>
                                        <p:tav tm="100000">
                                          <p:val>
                                            <p:strVal val="#ppt_x"/>
                                          </p:val>
                                        </p:tav>
                                      </p:tavLst>
                                    </p:anim>
                                    <p:animEffect transition="in" filter="wipe(left)">
                                      <p:cBhvr>
                                        <p:cTn id="23" dur="500"/>
                                        <p:tgtEl>
                                          <p:spTgt spid="26"/>
                                        </p:tgtEl>
                                      </p:cBhvr>
                                    </p:animEffect>
                                  </p:childTnLst>
                                </p:cTn>
                              </p:par>
                            </p:childTnLst>
                          </p:cTn>
                        </p:par>
                        <p:par>
                          <p:cTn id="24" fill="hold">
                            <p:stCondLst>
                              <p:cond delay="2000"/>
                            </p:stCondLst>
                            <p:childTnLst>
                              <p:par>
                                <p:cTn id="25" presetID="12" presetClass="entr" presetSubtype="2" fill="hold" nodeType="after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500"/>
                                        <p:tgtEl>
                                          <p:spTgt spid="29"/>
                                        </p:tgtEl>
                                        <p:attrNameLst>
                                          <p:attrName>ppt_x</p:attrName>
                                        </p:attrNameLst>
                                      </p:cBhvr>
                                      <p:tavLst>
                                        <p:tav tm="0">
                                          <p:val>
                                            <p:strVal val="#ppt_x+#ppt_w*1.125000"/>
                                          </p:val>
                                        </p:tav>
                                        <p:tav tm="100000">
                                          <p:val>
                                            <p:strVal val="#ppt_x"/>
                                          </p:val>
                                        </p:tav>
                                      </p:tavLst>
                                    </p:anim>
                                    <p:animEffect transition="in" filter="wipe(left)">
                                      <p:cBhvr>
                                        <p:cTn id="28" dur="500"/>
                                        <p:tgtEl>
                                          <p:spTgt spid="29"/>
                                        </p:tgtEl>
                                      </p:cBhvr>
                                    </p:animEffect>
                                  </p:childTnLst>
                                </p:cTn>
                              </p:par>
                            </p:childTnLst>
                          </p:cTn>
                        </p:par>
                        <p:par>
                          <p:cTn id="29" fill="hold">
                            <p:stCondLst>
                              <p:cond delay="2500"/>
                            </p:stCondLst>
                            <p:childTnLst>
                              <p:par>
                                <p:cTn id="30" presetID="12" presetClass="entr" presetSubtype="2" fill="hold" nodeType="afterEffect">
                                  <p:stCondLst>
                                    <p:cond delay="0"/>
                                  </p:stCondLst>
                                  <p:childTnLst>
                                    <p:set>
                                      <p:cBhvr>
                                        <p:cTn id="31" dur="1" fill="hold">
                                          <p:stCondLst>
                                            <p:cond delay="0"/>
                                          </p:stCondLst>
                                        </p:cTn>
                                        <p:tgtEl>
                                          <p:spTgt spid="32"/>
                                        </p:tgtEl>
                                        <p:attrNameLst>
                                          <p:attrName>style.visibility</p:attrName>
                                        </p:attrNameLst>
                                      </p:cBhvr>
                                      <p:to>
                                        <p:strVal val="visible"/>
                                      </p:to>
                                    </p:set>
                                    <p:anim calcmode="lin" valueType="num">
                                      <p:cBhvr additive="base">
                                        <p:cTn id="32" dur="500"/>
                                        <p:tgtEl>
                                          <p:spTgt spid="32"/>
                                        </p:tgtEl>
                                        <p:attrNameLst>
                                          <p:attrName>ppt_x</p:attrName>
                                        </p:attrNameLst>
                                      </p:cBhvr>
                                      <p:tavLst>
                                        <p:tav tm="0">
                                          <p:val>
                                            <p:strVal val="#ppt_x+#ppt_w*1.125000"/>
                                          </p:val>
                                        </p:tav>
                                        <p:tav tm="100000">
                                          <p:val>
                                            <p:strVal val="#ppt_x"/>
                                          </p:val>
                                        </p:tav>
                                      </p:tavLst>
                                    </p:anim>
                                    <p:animEffect transition="in" filter="wipe(left)">
                                      <p:cBhvr>
                                        <p:cTn id="3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安装扩展库</a:t>
            </a:r>
          </a:p>
        </p:txBody>
      </p:sp>
      <p:sp>
        <p:nvSpPr>
          <p:cNvPr id="3" name="内容占位符 2"/>
          <p:cNvSpPr>
            <a:spLocks noGrp="1"/>
          </p:cNvSpPr>
          <p:nvPr>
            <p:ph idx="1"/>
          </p:nvPr>
        </p:nvSpPr>
        <p:spPr>
          <a:xfrm>
            <a:off x="669925" y="1160145"/>
            <a:ext cx="10852150" cy="5697855"/>
          </a:xfrm>
        </p:spPr>
        <p:txBody>
          <a:bodyPr>
            <a:normAutofit/>
          </a:bodyPr>
          <a:lstStyle/>
          <a:p>
            <a:r>
              <a:rPr lang="zh-CN" altLang="en-US" dirty="0" smtClean="0"/>
              <a:t>自定义</a:t>
            </a:r>
            <a:r>
              <a:rPr lang="zh-CN" altLang="en-US" dirty="0"/>
              <a:t>安装</a:t>
            </a:r>
          </a:p>
          <a:p>
            <a:pPr lvl="1">
              <a:spcAft>
                <a:spcPts val="600"/>
              </a:spcAft>
            </a:pPr>
            <a:r>
              <a:rPr lang="zh-CN" altLang="en-US" sz="2600" dirty="0" smtClean="0"/>
              <a:t>打开</a:t>
            </a:r>
            <a:r>
              <a:rPr lang="zh-CN" altLang="en-US" sz="2600" dirty="0"/>
              <a:t>扩展库的维护</a:t>
            </a:r>
            <a:r>
              <a:rPr lang="zh-CN" altLang="en-US" sz="2600" dirty="0" smtClean="0"/>
              <a:t>主页，下载</a:t>
            </a:r>
            <a:r>
              <a:rPr lang="zh-CN" altLang="en-US" sz="2600" dirty="0"/>
              <a:t>扩展库的相关文档，并根据指示步骤安装。</a:t>
            </a:r>
          </a:p>
          <a:p>
            <a:pPr lvl="1">
              <a:spcAft>
                <a:spcPts val="600"/>
              </a:spcAft>
            </a:pPr>
            <a:r>
              <a:rPr lang="zh-CN" altLang="en-US" sz="2600" dirty="0"/>
              <a:t>当无法使用</a:t>
            </a:r>
            <a:r>
              <a:rPr lang="en-US" altLang="zh-CN" sz="2600" dirty="0"/>
              <a:t>pip</a:t>
            </a:r>
            <a:r>
              <a:rPr lang="zh-CN" altLang="en-US" sz="2600" dirty="0"/>
              <a:t>安装扩展库时，可以进行自定义安装</a:t>
            </a:r>
            <a:r>
              <a:rPr lang="zh-CN" altLang="en-US" sz="2600" dirty="0" smtClean="0"/>
              <a:t>。</a:t>
            </a:r>
            <a:endParaRPr lang="en-US" altLang="zh-CN" sz="2600" dirty="0" smtClean="0"/>
          </a:p>
          <a:p>
            <a:r>
              <a:rPr lang="zh-CN" altLang="en-US" dirty="0" smtClean="0"/>
              <a:t>文件安装</a:t>
            </a:r>
            <a:endParaRPr lang="en-US" altLang="zh-CN" dirty="0" smtClean="0"/>
          </a:p>
          <a:p>
            <a:pPr lvl="1">
              <a:spcAft>
                <a:spcPts val="600"/>
              </a:spcAft>
            </a:pPr>
            <a:r>
              <a:rPr lang="zh-CN" altLang="en-US" sz="2600" dirty="0" smtClean="0"/>
              <a:t>美国加州大学提供的网页</a:t>
            </a:r>
            <a:r>
              <a:rPr lang="en-US" altLang="zh-CN" sz="2600" dirty="0"/>
              <a:t>http://www.lfd.uci.edu/~gohlke/pythonlibs/</a:t>
            </a:r>
          </a:p>
          <a:p>
            <a:pPr lvl="1">
              <a:spcAft>
                <a:spcPts val="600"/>
              </a:spcAft>
            </a:pPr>
            <a:r>
              <a:rPr lang="zh-CN" altLang="en-US" sz="2600" dirty="0"/>
              <a:t>下载后使用</a:t>
            </a:r>
            <a:r>
              <a:rPr lang="en-US" altLang="zh-CN" sz="2600" dirty="0"/>
              <a:t>pip</a:t>
            </a:r>
            <a:r>
              <a:rPr lang="zh-CN" altLang="en-US" sz="2600" dirty="0"/>
              <a:t>命令的安装子命令进行</a:t>
            </a:r>
            <a:r>
              <a:rPr lang="zh-CN" altLang="en-US" sz="2600" dirty="0" smtClean="0"/>
              <a:t>安装                          </a:t>
            </a:r>
            <a:r>
              <a:rPr lang="en-US" altLang="zh-CN" dirty="0" smtClean="0"/>
              <a:t>  </a:t>
            </a:r>
            <a:r>
              <a:rPr lang="en-US" altLang="zh-CN" sz="2600" dirty="0"/>
              <a:t>pip install </a:t>
            </a:r>
            <a:r>
              <a:rPr lang="en-US" altLang="zh-CN" sz="2600" dirty="0" smtClean="0"/>
              <a:t>&lt;</a:t>
            </a:r>
            <a:r>
              <a:rPr lang="zh-CN" altLang="en-US" sz="2600" dirty="0" smtClean="0"/>
              <a:t>含路径的文件名</a:t>
            </a:r>
            <a:r>
              <a:rPr lang="en-US" altLang="zh-CN" sz="2600" dirty="0"/>
              <a:t>&gt;</a:t>
            </a:r>
            <a:endParaRPr lang="zh-CN" altLang="en-US" sz="2600" dirty="0"/>
          </a:p>
        </p:txBody>
      </p:sp>
    </p:spTree>
    <p:extLst>
      <p:ext uri="{BB962C8B-B14F-4D97-AF65-F5344CB8AC3E}">
        <p14:creationId xmlns:p14="http://schemas.microsoft.com/office/powerpoint/2010/main" val="102565218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幻灯片 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SLIDE_BACKGROUND_TYPE" val="frame"/>
  <p:tag name="KSO_WM_SLIDE_BK_DARK_LIGHT" val="2"/>
  <p:tag name="KSO_WM_UNIT_TYPE" val="i"/>
  <p:tag name="KSO_WM_UNIT_INDEX" val="1"/>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leftRight"/>
  <p:tag name="KSO_WM_SLIDE_BK_DARK_LIGHT" val="2"/>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SLIDE_BACKGROUND_TYPE" val="leftRight"/>
  <p:tag name="KSO_WM_SLIDE_BK_DARK_LIGHT" val="2"/>
  <p:tag name="KSO_WM_UNIT_TYPE" val="i"/>
  <p:tag name="KSO_WM_UNIT_INDEX" val="1"/>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topBottom"/>
  <p:tag name="KSO_WM_SLIDE_BK_DARK_LIGHT" val="2"/>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SLIDE_BACKGROUND_TYPE" val="topBottom"/>
  <p:tag name="KSO_WM_SLIDE_BK_DARK_LIGHT" val="2"/>
  <p:tag name="KSO_WM_UNIT_TYPE" val="i"/>
  <p:tag name="KSO_WM_UNIT_INDEX" val="1"/>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SLIDE_BACKGROUND_TYPE" val="bottomTop"/>
  <p:tag name="KSO_WM_SLIDE_BK_DARK_LIGHT" val="2"/>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bottomTop"/>
  <p:tag name="KSO_WM_SLIDE_BK_DARK_LIGHT" val="2"/>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SLIDE_BACKGROUND_TYPE" val="navigation"/>
  <p:tag name="KSO_WM_SLIDE_BK_DARK_LIGHT" val="2"/>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navigation"/>
  <p:tag name="KSO_WM_SLIDE_BK_DARK_LIGHT" val="2"/>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elt"/>
  <p:tag name="KSO_WM_SLIDE_BK_DARK_LIGHT" val="2"/>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SLIDE_BACKGROUND_TYPE" val="belt"/>
  <p:tag name="KSO_WM_SLIDE_BK_DARK_LIGHT" val="2"/>
  <p:tag name="KSO_WM_UNIT_TYPE" val="i"/>
  <p:tag name="KSO_WM_UNIT_INDEX" val="1"/>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i*2"/>
  <p:tag name="KSO_WM_UNIT_LAYERLEVEL" val="1"/>
  <p:tag name="KSO_WM_TAG_VERSION" val="1.0"/>
  <p:tag name="KSO_WM_BEAUTIFY_FLAG" val="#wm#"/>
  <p:tag name="KSO_WM_SLIDE_BACKGROUND_TYPE" val="belt"/>
  <p:tag name="KSO_WM_SLIDE_BK_DARK_LIGHT" val="2"/>
  <p:tag name="KSO_WM_UNIT_TYPE" val="i"/>
  <p:tag name="KSO_WM_UNIT_INDEX" val="2"/>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4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4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4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49.xml><?xml version="1.0" encoding="utf-8"?>
<p:tagLst xmlns:a="http://schemas.openxmlformats.org/drawingml/2006/main" xmlns:r="http://schemas.openxmlformats.org/officeDocument/2006/relationships" xmlns:p="http://schemas.openxmlformats.org/presentationml/2006/main">
  <p:tag name="KSO_WM_SLIDE_ID" val="custom20202601_15"/>
  <p:tag name="KSO_WM_TEMPLATE_SUBCATEGORY" val="0"/>
  <p:tag name="KSO_WM_TEMPLATE_MASTER_TYPE" val="1"/>
  <p:tag name="KSO_WM_TEMPLATE_COLOR_TYPE" val="1"/>
  <p:tag name="KSO_WM_SLIDE_ITEM_CNT" val="0"/>
  <p:tag name="KSO_WM_SLIDE_INDEX" val="15"/>
  <p:tag name="KSO_WM_TAG_VERSION" val="1.0"/>
  <p:tag name="KSO_WM_BEAUTIFY_FLAG" val="#wm#"/>
  <p:tag name="KSO_WM_TEMPLATE_CATEGORY" val="custom"/>
  <p:tag name="KSO_WM_TEMPLATE_INDEX" val="20202601"/>
  <p:tag name="KSO_WM_SLIDE_LAYOUT" val="a_b"/>
  <p:tag name="KSO_WM_SLIDE_LAYOUT_CNT" val="1_2"/>
  <p:tag name="KSO_WM_SLIDE_TYPE" val="endPage"/>
  <p:tag name="KSO_WM_SLIDE_SUBTYPE" val="pureTxt"/>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01_15*i*1"/>
  <p:tag name="KSO_WM_TEMPLATE_CATEGORY" val="custom"/>
  <p:tag name="KSO_WM_TEMPLATE_INDEX" val="20202601"/>
  <p:tag name="KSO_WM_UNIT_LAYERLEVEL" val="1"/>
  <p:tag name="KSO_WM_TAG_VERSION" val="1.0"/>
  <p:tag name="KSO_WM_BEAUTIFY_FLAG" val="#wm#"/>
  <p:tag name="KSO_WM_UNIT_ISCONTENTSTITLE" val="0"/>
  <p:tag name="KSO_WM_UNIT_NOCLEAR" val="0"/>
  <p:tag name="KSO_WM_UNIT_TYPE" val="i"/>
  <p:tag name="KSO_WM_UNIT_INDEX" val="1"/>
  <p:tag name="KSO_WM_UNIT_PRESET_TEXT" val="2019"/>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01_15*a*1"/>
  <p:tag name="KSO_WM_TEMPLATE_CATEGORY" val="custom"/>
  <p:tag name="KSO_WM_TEMPLATE_INDEX" val="20202601"/>
  <p:tag name="KSO_WM_UNIT_LAYERLEVEL" val="1"/>
  <p:tag name="KSO_WM_TAG_VERSION" val="1.0"/>
  <p:tag name="KSO_WM_BEAUTIFY_FLAG" val="#wm#"/>
  <p:tag name="KSO_WM_UNIT_ISCONTENTSTITLE" val="0"/>
  <p:tag name="KSO_WM_UNIT_PRESET_TEXT" val="谢谢观赏"/>
  <p:tag name="KSO_WM_UNIT_NOCLEAR" val="1"/>
  <p:tag name="KSO_WM_UNIT_VALUE" val="6"/>
  <p:tag name="KSO_WM_UNIT_TYPE" val="a"/>
  <p:tag name="KSO_WM_UNIT_INDEX" val="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0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0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TEMPLATE_SUBCATEGORY" val="0"/>
  <p:tag name="KSO_WM_TEMPLATE_MASTER_TYPE" val="1"/>
  <p:tag name="KSO_WM_TEMPLATE_COLOR_TYPE" val="1"/>
  <p:tag name="KSO_WM_TEMPLATE_MASTER_THUMB_INDEX" val="18"/>
  <p:tag name="KSO_WM_UNIT_SHOW_EDIT_AREA_INDICATION" val="0"/>
  <p:tag name="KSO_WM_TAG_VERSION" val="1.0"/>
  <p:tag name="KSO_WM_BEAUTIFY_FLAG" val="#wm#"/>
  <p:tag name="KSO_WM_TEMPLATE_CATEGORY" val="custom"/>
  <p:tag name="KSO_WM_TEMPLATE_INDEX" val="20202601"/>
  <p:tag name="KSO_WM_TEMPLATE_THUMBS_INDEX" val="1、4、7、8、9、10、11、13、14、15"/>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i*1"/>
  <p:tag name="KSO_WM_UNIT_LAYERLEVEL" val="1"/>
  <p:tag name="KSO_WM_TAG_VERSION" val="1.0"/>
  <p:tag name="KSO_WM_BEAUTIFY_FLAG" val="#wm#"/>
  <p:tag name="KSO_WM_SLIDE_BACKGROUND_TYPE" val="topBottom"/>
  <p:tag name="KSO_WM_SLIDE_BK_DARK_LIGHT" val="2"/>
  <p:tag name="KSO_WM_UNIT_TYPE" val="i"/>
  <p:tag name="KSO_WM_UNIT_INDEX" val="1"/>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i*1"/>
  <p:tag name="KSO_WM_UNIT_LAYERLEVEL" val="1"/>
  <p:tag name="KSO_WM_TAG_VERSION" val="1.0"/>
  <p:tag name="KSO_WM_BEAUTIFY_FLAG" val="#wm#"/>
  <p:tag name="KSO_WM_SLIDE_BACKGROUND_TYPE" val="topBottom"/>
  <p:tag name="KSO_WM_SLIDE_BK_DARK_LIGHT" val="2"/>
  <p:tag name="KSO_WM_UNIT_TYPE" val="i"/>
  <p:tag name="KSO_WM_UNIT_INDEX" val="1"/>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SLIDE_BACKGROUND_TYPE" val="general"/>
  <p:tag name="KSO_WM_SLIDE_BK_DARK_LIGHT" val="2"/>
  <p:tag name="KSO_WM_UNIT_TYPE" val="i"/>
  <p:tag name="KSO_WM_UNIT_INDEX" val="1"/>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 name="KSO_WM_SLIDE_BACKGROUND_TYPE" val="frame"/>
  <p:tag name="KSO_WM_SLIDE_BK_DARK_LIGHT" val="2"/>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heme/theme1.xml><?xml version="1.0" encoding="utf-8"?>
<a:theme xmlns:a="http://schemas.openxmlformats.org/drawingml/2006/main" name="当图网">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当图网1">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当图网">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当图网1">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主题​​">
  <a:themeElements>
    <a:clrScheme name="自定义 25">
      <a:dk1>
        <a:srgbClr val="000000"/>
      </a:dk1>
      <a:lt1>
        <a:srgbClr val="FFFFFF"/>
      </a:lt1>
      <a:dk2>
        <a:srgbClr val="E9F3FA"/>
      </a:dk2>
      <a:lt2>
        <a:srgbClr val="FFFFFF"/>
      </a:lt2>
      <a:accent1>
        <a:srgbClr val="4472C4"/>
      </a:accent1>
      <a:accent2>
        <a:srgbClr val="2A8DD4"/>
      </a:accent2>
      <a:accent3>
        <a:srgbClr val="2FA1CF"/>
      </a:accent3>
      <a:accent4>
        <a:srgbClr val="33B2B2"/>
      </a:accent4>
      <a:accent5>
        <a:srgbClr val="35BD81"/>
      </a:accent5>
      <a:accent6>
        <a:srgbClr val="59C54F"/>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1048</TotalTime>
  <Words>5195</Words>
  <Application>Microsoft Office PowerPoint</Application>
  <PresentationFormat>宽屏</PresentationFormat>
  <Paragraphs>725</Paragraphs>
  <Slides>67</Slides>
  <Notes>3</Notes>
  <HiddenSlides>0</HiddenSlides>
  <MMClips>0</MMClips>
  <ScaleCrop>false</ScaleCrop>
  <HeadingPairs>
    <vt:vector size="6" baseType="variant">
      <vt:variant>
        <vt:lpstr>已用的字体</vt:lpstr>
      </vt:variant>
      <vt:variant>
        <vt:i4>14</vt:i4>
      </vt:variant>
      <vt:variant>
        <vt:lpstr>主题</vt:lpstr>
      </vt:variant>
      <vt:variant>
        <vt:i4>5</vt:i4>
      </vt:variant>
      <vt:variant>
        <vt:lpstr>幻灯片标题</vt:lpstr>
      </vt:variant>
      <vt:variant>
        <vt:i4>67</vt:i4>
      </vt:variant>
    </vt:vector>
  </HeadingPairs>
  <TitlesOfParts>
    <vt:vector size="86" baseType="lpstr">
      <vt:lpstr>굴림</vt:lpstr>
      <vt:lpstr>等线</vt:lpstr>
      <vt:lpstr>等线 Light</vt:lpstr>
      <vt:lpstr>汉仪旗黑-85S</vt:lpstr>
      <vt:lpstr>华文新魏</vt:lpstr>
      <vt:lpstr>宋体</vt:lpstr>
      <vt:lpstr>微软雅黑</vt:lpstr>
      <vt:lpstr>Arial</vt:lpstr>
      <vt:lpstr>Calibri</vt:lpstr>
      <vt:lpstr>Calibri Light</vt:lpstr>
      <vt:lpstr>Cambria Math</vt:lpstr>
      <vt:lpstr>Segoe UI Semilight</vt:lpstr>
      <vt:lpstr>Times New Roman</vt:lpstr>
      <vt:lpstr>Viner Hand ITC</vt:lpstr>
      <vt:lpstr>当图网</vt:lpstr>
      <vt:lpstr>当图网1</vt:lpstr>
      <vt:lpstr>1_当图网</vt:lpstr>
      <vt:lpstr>1_当图网1</vt:lpstr>
      <vt:lpstr>1_Office 主题​​</vt:lpstr>
      <vt:lpstr>第十一章 Python扩展库</vt:lpstr>
      <vt:lpstr>目录</vt:lpstr>
      <vt:lpstr>11.1.1 概述</vt:lpstr>
      <vt:lpstr>PowerPoint 演示文稿</vt:lpstr>
      <vt:lpstr>安装扩展库</vt:lpstr>
      <vt:lpstr>pip工具</vt:lpstr>
      <vt:lpstr>打开Windows命令提示符窗口</vt:lpstr>
      <vt:lpstr>pip命令</vt:lpstr>
      <vt:lpstr>安装扩展库</vt:lpstr>
      <vt:lpstr>引用库中的内容之前，必须先导入库</vt:lpstr>
      <vt:lpstr>导入库（1）—— import语句</vt:lpstr>
      <vt:lpstr>导入库（2）—— from…import 语句</vt:lpstr>
      <vt:lpstr>导入库（3）—— from…import * 语句</vt:lpstr>
      <vt:lpstr>11.1.2 math库</vt:lpstr>
      <vt:lpstr>表11-1 math库的4个数学常数</vt:lpstr>
      <vt:lpstr>表11-2 math库的16个数值表示函数-1</vt:lpstr>
      <vt:lpstr>表11-2 math库的16个数值表示函数-2</vt:lpstr>
      <vt:lpstr>表11-3 math库的8个幂对数函数</vt:lpstr>
      <vt:lpstr>表11-4  math库的16个三角双曲函数-1</vt:lpstr>
      <vt:lpstr>表11-4  math库的16个三角双曲函数-2</vt:lpstr>
      <vt:lpstr>表11-5  math库的4个高等特殊函数</vt:lpstr>
      <vt:lpstr>11.1.3  random库</vt:lpstr>
      <vt:lpstr>表11-6 基本随机函数</vt:lpstr>
      <vt:lpstr>表11-7 扩展随机函数</vt:lpstr>
      <vt:lpstr>11.1.4 time和datetime库</vt:lpstr>
      <vt:lpstr>1. time库 </vt:lpstr>
      <vt:lpstr>time模块的timestamp时间戳 </vt:lpstr>
      <vt:lpstr>time模块的struct_time时间元组 </vt:lpstr>
      <vt:lpstr>表11-8 时间元组的元素结构说明</vt:lpstr>
      <vt:lpstr>time模块的格式化时间 </vt:lpstr>
      <vt:lpstr>表11-9 时间日期格式化符号</vt:lpstr>
      <vt:lpstr>表11-10  time模块常用函数-1</vt:lpstr>
      <vt:lpstr>表11-10  time模块常用函数-2</vt:lpstr>
      <vt:lpstr>表11-11  time模块属性</vt:lpstr>
      <vt:lpstr>2. datetime库 </vt:lpstr>
      <vt:lpstr>datetime. datetime的使用-1</vt:lpstr>
      <vt:lpstr>datetime. datetime的使用-2</vt:lpstr>
      <vt:lpstr>11.1.5 turtle库</vt:lpstr>
      <vt:lpstr>（1）画布（canvas） </vt:lpstr>
      <vt:lpstr>（1）画布（canvas） </vt:lpstr>
      <vt:lpstr>（2）颜色体系 </vt:lpstr>
      <vt:lpstr>表11-12 常用颜色的RGB模型表示</vt:lpstr>
      <vt:lpstr>（3）画笔 </vt:lpstr>
      <vt:lpstr>表11-13 画笔的形状取值</vt:lpstr>
      <vt:lpstr>画笔形状改成自定义的任何样式</vt:lpstr>
      <vt:lpstr>（4）坐标系 </vt:lpstr>
      <vt:lpstr>（4）坐标系 </vt:lpstr>
      <vt:lpstr>2.  turtle绘图的基本步骤 </vt:lpstr>
      <vt:lpstr>2.  turtle绘图的基本步骤 </vt:lpstr>
      <vt:lpstr>11.4 实验案例</vt:lpstr>
      <vt:lpstr>11.4 实验案例</vt:lpstr>
      <vt:lpstr>11.4 实验案例</vt:lpstr>
      <vt:lpstr>11.1.6  jieba库</vt:lpstr>
      <vt:lpstr>11.1.6  jieba库</vt:lpstr>
      <vt:lpstr>3、jieba库的分词函数 </vt:lpstr>
      <vt:lpstr>3、jieba库的分词函数 </vt:lpstr>
      <vt:lpstr>3、jieba库的分词函数 </vt:lpstr>
      <vt:lpstr>3、jieba库的分词函数 </vt:lpstr>
      <vt:lpstr>3、jieba库的分词函数 </vt:lpstr>
      <vt:lpstr>11.1.7 wordcloud库</vt:lpstr>
      <vt:lpstr>11.1.7 wordcloud库</vt:lpstr>
      <vt:lpstr>11.1.7 wordcloud库</vt:lpstr>
      <vt:lpstr>11.1.7 wordcloud库</vt:lpstr>
      <vt:lpstr>11.1.7 wordcloud库</vt:lpstr>
      <vt:lpstr>11.1.7 wordcloud库</vt:lpstr>
      <vt:lpstr>6、 WordCloud类介绍 </vt:lpstr>
      <vt:lpstr>谢谢观赏</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当图网</dc:title>
  <dc:creator>钱毅湘</dc:creator>
  <cp:lastModifiedBy>钱 毅湘</cp:lastModifiedBy>
  <cp:revision>211</cp:revision>
  <dcterms:created xsi:type="dcterms:W3CDTF">2018-10-09T06:59:00Z</dcterms:created>
  <dcterms:modified xsi:type="dcterms:W3CDTF">2020-05-20T14:25:24Z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2052-11.1.0.9175</vt:lpwstr>
  </property>
</Properties>
</file>